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0" r:id="rId4"/>
    <p:sldId id="301" r:id="rId5"/>
    <p:sldId id="303" r:id="rId6"/>
    <p:sldId id="304" r:id="rId7"/>
    <p:sldId id="302" r:id="rId8"/>
    <p:sldId id="260" r:id="rId9"/>
    <p:sldId id="261" r:id="rId10"/>
    <p:sldId id="265" r:id="rId11"/>
    <p:sldId id="267" r:id="rId12"/>
    <p:sldId id="273" r:id="rId13"/>
    <p:sldId id="274" r:id="rId14"/>
    <p:sldId id="275" r:id="rId15"/>
    <p:sldId id="276" r:id="rId16"/>
    <p:sldId id="277" r:id="rId17"/>
    <p:sldId id="278" r:id="rId18"/>
    <p:sldId id="280" r:id="rId19"/>
    <p:sldId id="283" r:id="rId20"/>
    <p:sldId id="286" r:id="rId21"/>
    <p:sldId id="287" r:id="rId22"/>
    <p:sldId id="288" r:id="rId23"/>
    <p:sldId id="289" r:id="rId24"/>
    <p:sldId id="290" r:id="rId25"/>
    <p:sldId id="291" r:id="rId26"/>
    <p:sldId id="292" r:id="rId27"/>
    <p:sldId id="293" r:id="rId28"/>
    <p:sldId id="294" r:id="rId29"/>
    <p:sldId id="295" r:id="rId30"/>
    <p:sldId id="296" r:id="rId31"/>
    <p:sldId id="297" r:id="rId32"/>
    <p:sldId id="298" r:id="rId33"/>
    <p:sldId id="299" r:id="rId34"/>
    <p:sldId id="284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78" y="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F51DAD-628F-43FB-98D4-EBA9D93A8683}" type="doc">
      <dgm:prSet loTypeId="urn:microsoft.com/office/officeart/2005/8/layout/pyramid2" loCatId="pyramid" qsTypeId="urn:microsoft.com/office/officeart/2005/8/quickstyle/3d7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C7A3E5C8-431A-455E-B4EA-470A93D4233F}">
      <dgm:prSet/>
      <dgm:spPr/>
      <dgm:t>
        <a:bodyPr/>
        <a:lstStyle/>
        <a:p>
          <a:pPr rtl="0"/>
          <a:r>
            <a:rPr lang="ru-RU" dirty="0"/>
            <a:t>Формирование новых знаний об экологии, культуре, истории родного края и страны в целом, знакомство с миром профессий; </a:t>
          </a:r>
        </a:p>
      </dgm:t>
    </dgm:pt>
    <dgm:pt modelId="{B4AAEF5F-BD3E-4D3B-9A29-36C7E59575C0}" type="parTrans" cxnId="{E7D26B4F-B467-4A26-9020-310DE397E73E}">
      <dgm:prSet/>
      <dgm:spPr/>
      <dgm:t>
        <a:bodyPr/>
        <a:lstStyle/>
        <a:p>
          <a:endParaRPr lang="ru-RU"/>
        </a:p>
      </dgm:t>
    </dgm:pt>
    <dgm:pt modelId="{E9A01A93-8545-40D2-B7E8-81F9E4274143}" type="sibTrans" cxnId="{E7D26B4F-B467-4A26-9020-310DE397E73E}">
      <dgm:prSet/>
      <dgm:spPr/>
      <dgm:t>
        <a:bodyPr/>
        <a:lstStyle/>
        <a:p>
          <a:endParaRPr lang="ru-RU"/>
        </a:p>
      </dgm:t>
    </dgm:pt>
    <dgm:pt modelId="{D4529117-66C6-4C14-A3FC-AC8E00FDE0AA}">
      <dgm:prSet/>
      <dgm:spPr/>
      <dgm:t>
        <a:bodyPr/>
        <a:lstStyle/>
        <a:p>
          <a:pPr rtl="0"/>
          <a:r>
            <a:rPr lang="ru-RU" dirty="0"/>
            <a:t>Организация занятости, оздоровления и полноценного отдыха  подростков в летний период;</a:t>
          </a:r>
        </a:p>
      </dgm:t>
    </dgm:pt>
    <dgm:pt modelId="{A31349B2-9FD3-4C41-B88C-788AFB62C08D}" type="parTrans" cxnId="{26BE9B0C-A47F-450D-ACD2-7FB4FDCC2352}">
      <dgm:prSet/>
      <dgm:spPr/>
      <dgm:t>
        <a:bodyPr/>
        <a:lstStyle/>
        <a:p>
          <a:endParaRPr lang="ru-RU"/>
        </a:p>
      </dgm:t>
    </dgm:pt>
    <dgm:pt modelId="{CD94A662-EB1A-4F94-B887-0D4EB82842D1}" type="sibTrans" cxnId="{26BE9B0C-A47F-450D-ACD2-7FB4FDCC2352}">
      <dgm:prSet/>
      <dgm:spPr/>
      <dgm:t>
        <a:bodyPr/>
        <a:lstStyle/>
        <a:p>
          <a:endParaRPr lang="ru-RU"/>
        </a:p>
      </dgm:t>
    </dgm:pt>
    <dgm:pt modelId="{052E46B1-B87E-4A23-A024-FFCB3304A423}">
      <dgm:prSet/>
      <dgm:spPr/>
      <dgm:t>
        <a:bodyPr/>
        <a:lstStyle/>
        <a:p>
          <a:pPr rtl="0"/>
          <a:r>
            <a:rPr lang="ru-RU" dirty="0"/>
            <a:t>Создание условий для социальной адаптации детей и подростков;</a:t>
          </a:r>
        </a:p>
      </dgm:t>
    </dgm:pt>
    <dgm:pt modelId="{2CB05B4D-155F-4862-8A2B-373D53D8DDD4}" type="parTrans" cxnId="{6B578D37-F7D1-4F84-914D-110C2024B38D}">
      <dgm:prSet/>
      <dgm:spPr/>
      <dgm:t>
        <a:bodyPr/>
        <a:lstStyle/>
        <a:p>
          <a:endParaRPr lang="ru-RU"/>
        </a:p>
      </dgm:t>
    </dgm:pt>
    <dgm:pt modelId="{7AB329F5-23F5-4D7E-A4A3-926260804558}" type="sibTrans" cxnId="{6B578D37-F7D1-4F84-914D-110C2024B38D}">
      <dgm:prSet/>
      <dgm:spPr/>
      <dgm:t>
        <a:bodyPr/>
        <a:lstStyle/>
        <a:p>
          <a:endParaRPr lang="ru-RU"/>
        </a:p>
      </dgm:t>
    </dgm:pt>
    <dgm:pt modelId="{76BD2D9F-C91D-4F0C-B580-E8344D46DFC2}">
      <dgm:prSet/>
      <dgm:spPr/>
      <dgm:t>
        <a:bodyPr/>
        <a:lstStyle/>
        <a:p>
          <a:pPr rtl="0"/>
          <a:r>
            <a:rPr lang="ru-RU" dirty="0"/>
            <a:t>Формирование реальной жизненной перспективы. </a:t>
          </a:r>
        </a:p>
      </dgm:t>
    </dgm:pt>
    <dgm:pt modelId="{139E8C96-E5C3-4DEB-A40E-D43776D022F3}" type="parTrans" cxnId="{9E3CACA4-3302-42B9-B01C-E2E555D25779}">
      <dgm:prSet/>
      <dgm:spPr/>
      <dgm:t>
        <a:bodyPr/>
        <a:lstStyle/>
        <a:p>
          <a:endParaRPr lang="ru-RU"/>
        </a:p>
      </dgm:t>
    </dgm:pt>
    <dgm:pt modelId="{3B9530AC-3659-4378-9D36-B6CB0E3BA5C7}" type="sibTrans" cxnId="{9E3CACA4-3302-42B9-B01C-E2E555D25779}">
      <dgm:prSet/>
      <dgm:spPr/>
      <dgm:t>
        <a:bodyPr/>
        <a:lstStyle/>
        <a:p>
          <a:endParaRPr lang="ru-RU"/>
        </a:p>
      </dgm:t>
    </dgm:pt>
    <dgm:pt modelId="{0CCA4A7D-F8AF-4298-B974-AD219AF81E5C}" type="pres">
      <dgm:prSet presAssocID="{3CF51DAD-628F-43FB-98D4-EBA9D93A8683}" presName="compositeShape" presStyleCnt="0">
        <dgm:presLayoutVars>
          <dgm:dir/>
          <dgm:resizeHandles/>
        </dgm:presLayoutVars>
      </dgm:prSet>
      <dgm:spPr/>
    </dgm:pt>
    <dgm:pt modelId="{42318A0E-E34C-44EE-8737-6E97CDBF3B60}" type="pres">
      <dgm:prSet presAssocID="{3CF51DAD-628F-43FB-98D4-EBA9D93A8683}" presName="pyramid" presStyleLbl="node1" presStyleIdx="0" presStyleCnt="1" custScaleX="134355"/>
      <dgm:spPr/>
    </dgm:pt>
    <dgm:pt modelId="{AE16100D-8222-4254-B516-0C1133EB5876}" type="pres">
      <dgm:prSet presAssocID="{3CF51DAD-628F-43FB-98D4-EBA9D93A8683}" presName="theList" presStyleCnt="0"/>
      <dgm:spPr/>
    </dgm:pt>
    <dgm:pt modelId="{9D3C46FB-8F8C-4AC6-9B9A-6038FDEB9380}" type="pres">
      <dgm:prSet presAssocID="{C7A3E5C8-431A-455E-B4EA-470A93D4233F}" presName="aNode" presStyleLbl="fgAcc1" presStyleIdx="0" presStyleCnt="4" custScaleX="138214" custLinFactNeighborX="17804">
        <dgm:presLayoutVars>
          <dgm:bulletEnabled val="1"/>
        </dgm:presLayoutVars>
      </dgm:prSet>
      <dgm:spPr/>
    </dgm:pt>
    <dgm:pt modelId="{97FE6477-5112-4A4C-8929-BE0FBB7BBD9D}" type="pres">
      <dgm:prSet presAssocID="{C7A3E5C8-431A-455E-B4EA-470A93D4233F}" presName="aSpace" presStyleCnt="0"/>
      <dgm:spPr/>
    </dgm:pt>
    <dgm:pt modelId="{F22F644A-7E86-4B14-A8C2-D7239A4981F5}" type="pres">
      <dgm:prSet presAssocID="{D4529117-66C6-4C14-A3FC-AC8E00FDE0AA}" presName="aNode" presStyleLbl="fgAcc1" presStyleIdx="1" presStyleCnt="4" custScaleX="138214" custLinFactNeighborX="17804">
        <dgm:presLayoutVars>
          <dgm:bulletEnabled val="1"/>
        </dgm:presLayoutVars>
      </dgm:prSet>
      <dgm:spPr/>
    </dgm:pt>
    <dgm:pt modelId="{94D43000-C0A1-42FE-A120-88609C879B6D}" type="pres">
      <dgm:prSet presAssocID="{D4529117-66C6-4C14-A3FC-AC8E00FDE0AA}" presName="aSpace" presStyleCnt="0"/>
      <dgm:spPr/>
    </dgm:pt>
    <dgm:pt modelId="{BE642009-89D0-4BA9-B6DB-8D6D5684D65C}" type="pres">
      <dgm:prSet presAssocID="{052E46B1-B87E-4A23-A024-FFCB3304A423}" presName="aNode" presStyleLbl="fgAcc1" presStyleIdx="2" presStyleCnt="4" custScaleX="138214" custLinFactNeighborX="17804">
        <dgm:presLayoutVars>
          <dgm:bulletEnabled val="1"/>
        </dgm:presLayoutVars>
      </dgm:prSet>
      <dgm:spPr/>
    </dgm:pt>
    <dgm:pt modelId="{4F6E007A-4C94-4EB9-A77C-1D1F0FDD7A3F}" type="pres">
      <dgm:prSet presAssocID="{052E46B1-B87E-4A23-A024-FFCB3304A423}" presName="aSpace" presStyleCnt="0"/>
      <dgm:spPr/>
    </dgm:pt>
    <dgm:pt modelId="{E8FA5396-7B08-48E6-A98F-473A16DF6B78}" type="pres">
      <dgm:prSet presAssocID="{76BD2D9F-C91D-4F0C-B580-E8344D46DFC2}" presName="aNode" presStyleLbl="fgAcc1" presStyleIdx="3" presStyleCnt="4" custScaleX="138214" custLinFactNeighborX="17804">
        <dgm:presLayoutVars>
          <dgm:bulletEnabled val="1"/>
        </dgm:presLayoutVars>
      </dgm:prSet>
      <dgm:spPr/>
    </dgm:pt>
    <dgm:pt modelId="{92778E01-434B-4006-AF61-4DE9B102A524}" type="pres">
      <dgm:prSet presAssocID="{76BD2D9F-C91D-4F0C-B580-E8344D46DFC2}" presName="aSpace" presStyleCnt="0"/>
      <dgm:spPr/>
    </dgm:pt>
  </dgm:ptLst>
  <dgm:cxnLst>
    <dgm:cxn modelId="{26BE9B0C-A47F-450D-ACD2-7FB4FDCC2352}" srcId="{3CF51DAD-628F-43FB-98D4-EBA9D93A8683}" destId="{D4529117-66C6-4C14-A3FC-AC8E00FDE0AA}" srcOrd="1" destOrd="0" parTransId="{A31349B2-9FD3-4C41-B88C-788AFB62C08D}" sibTransId="{CD94A662-EB1A-4F94-B887-0D4EB82842D1}"/>
    <dgm:cxn modelId="{6B578D37-F7D1-4F84-914D-110C2024B38D}" srcId="{3CF51DAD-628F-43FB-98D4-EBA9D93A8683}" destId="{052E46B1-B87E-4A23-A024-FFCB3304A423}" srcOrd="2" destOrd="0" parTransId="{2CB05B4D-155F-4862-8A2B-373D53D8DDD4}" sibTransId="{7AB329F5-23F5-4D7E-A4A3-926260804558}"/>
    <dgm:cxn modelId="{E7D26B4F-B467-4A26-9020-310DE397E73E}" srcId="{3CF51DAD-628F-43FB-98D4-EBA9D93A8683}" destId="{C7A3E5C8-431A-455E-B4EA-470A93D4233F}" srcOrd="0" destOrd="0" parTransId="{B4AAEF5F-BD3E-4D3B-9A29-36C7E59575C0}" sibTransId="{E9A01A93-8545-40D2-B7E8-81F9E4274143}"/>
    <dgm:cxn modelId="{9E3CACA4-3302-42B9-B01C-E2E555D25779}" srcId="{3CF51DAD-628F-43FB-98D4-EBA9D93A8683}" destId="{76BD2D9F-C91D-4F0C-B580-E8344D46DFC2}" srcOrd="3" destOrd="0" parTransId="{139E8C96-E5C3-4DEB-A40E-D43776D022F3}" sibTransId="{3B9530AC-3659-4378-9D36-B6CB0E3BA5C7}"/>
    <dgm:cxn modelId="{F985BEAB-50DA-45AC-8A18-24FA97711763}" type="presOf" srcId="{C7A3E5C8-431A-455E-B4EA-470A93D4233F}" destId="{9D3C46FB-8F8C-4AC6-9B9A-6038FDEB9380}" srcOrd="0" destOrd="0" presId="urn:microsoft.com/office/officeart/2005/8/layout/pyramid2"/>
    <dgm:cxn modelId="{8B3638AE-3C1A-46F2-8AA5-90511D18A331}" type="presOf" srcId="{76BD2D9F-C91D-4F0C-B580-E8344D46DFC2}" destId="{E8FA5396-7B08-48E6-A98F-473A16DF6B78}" srcOrd="0" destOrd="0" presId="urn:microsoft.com/office/officeart/2005/8/layout/pyramid2"/>
    <dgm:cxn modelId="{DB4A46B0-2429-478B-9BEF-75C9FCFA0052}" type="presOf" srcId="{D4529117-66C6-4C14-A3FC-AC8E00FDE0AA}" destId="{F22F644A-7E86-4B14-A8C2-D7239A4981F5}" srcOrd="0" destOrd="0" presId="urn:microsoft.com/office/officeart/2005/8/layout/pyramid2"/>
    <dgm:cxn modelId="{5BF13EC7-4790-4B56-9A90-F20B424F5848}" type="presOf" srcId="{052E46B1-B87E-4A23-A024-FFCB3304A423}" destId="{BE642009-89D0-4BA9-B6DB-8D6D5684D65C}" srcOrd="0" destOrd="0" presId="urn:microsoft.com/office/officeart/2005/8/layout/pyramid2"/>
    <dgm:cxn modelId="{BE1533E9-E4B2-44B5-8031-A8730A170759}" type="presOf" srcId="{3CF51DAD-628F-43FB-98D4-EBA9D93A8683}" destId="{0CCA4A7D-F8AF-4298-B974-AD219AF81E5C}" srcOrd="0" destOrd="0" presId="urn:microsoft.com/office/officeart/2005/8/layout/pyramid2"/>
    <dgm:cxn modelId="{9FBDE381-96D0-4E96-A087-982C41B06558}" type="presParOf" srcId="{0CCA4A7D-F8AF-4298-B974-AD219AF81E5C}" destId="{42318A0E-E34C-44EE-8737-6E97CDBF3B60}" srcOrd="0" destOrd="0" presId="urn:microsoft.com/office/officeart/2005/8/layout/pyramid2"/>
    <dgm:cxn modelId="{B7063A17-2578-4CE9-A563-F4EA320E67D2}" type="presParOf" srcId="{0CCA4A7D-F8AF-4298-B974-AD219AF81E5C}" destId="{AE16100D-8222-4254-B516-0C1133EB5876}" srcOrd="1" destOrd="0" presId="urn:microsoft.com/office/officeart/2005/8/layout/pyramid2"/>
    <dgm:cxn modelId="{33EC866E-3D00-4255-800B-BAF7E5EA8698}" type="presParOf" srcId="{AE16100D-8222-4254-B516-0C1133EB5876}" destId="{9D3C46FB-8F8C-4AC6-9B9A-6038FDEB9380}" srcOrd="0" destOrd="0" presId="urn:microsoft.com/office/officeart/2005/8/layout/pyramid2"/>
    <dgm:cxn modelId="{8B5B047F-6705-4B72-8A28-67D72A3911FB}" type="presParOf" srcId="{AE16100D-8222-4254-B516-0C1133EB5876}" destId="{97FE6477-5112-4A4C-8929-BE0FBB7BBD9D}" srcOrd="1" destOrd="0" presId="urn:microsoft.com/office/officeart/2005/8/layout/pyramid2"/>
    <dgm:cxn modelId="{0B6B881F-6C63-4C7C-A2D7-8CFB6055E98F}" type="presParOf" srcId="{AE16100D-8222-4254-B516-0C1133EB5876}" destId="{F22F644A-7E86-4B14-A8C2-D7239A4981F5}" srcOrd="2" destOrd="0" presId="urn:microsoft.com/office/officeart/2005/8/layout/pyramid2"/>
    <dgm:cxn modelId="{603C1B15-21F3-4C6A-AD07-2F8661BFE7E2}" type="presParOf" srcId="{AE16100D-8222-4254-B516-0C1133EB5876}" destId="{94D43000-C0A1-42FE-A120-88609C879B6D}" srcOrd="3" destOrd="0" presId="urn:microsoft.com/office/officeart/2005/8/layout/pyramid2"/>
    <dgm:cxn modelId="{25D1C1C6-F280-4E94-844A-461782DB8CAF}" type="presParOf" srcId="{AE16100D-8222-4254-B516-0C1133EB5876}" destId="{BE642009-89D0-4BA9-B6DB-8D6D5684D65C}" srcOrd="4" destOrd="0" presId="urn:microsoft.com/office/officeart/2005/8/layout/pyramid2"/>
    <dgm:cxn modelId="{6E75220D-4837-4919-85A2-FD725298C09E}" type="presParOf" srcId="{AE16100D-8222-4254-B516-0C1133EB5876}" destId="{4F6E007A-4C94-4EB9-A77C-1D1F0FDD7A3F}" srcOrd="5" destOrd="0" presId="urn:microsoft.com/office/officeart/2005/8/layout/pyramid2"/>
    <dgm:cxn modelId="{95A9C1A4-2612-45F5-99CA-611CB264331E}" type="presParOf" srcId="{AE16100D-8222-4254-B516-0C1133EB5876}" destId="{E8FA5396-7B08-48E6-A98F-473A16DF6B78}" srcOrd="6" destOrd="0" presId="urn:microsoft.com/office/officeart/2005/8/layout/pyramid2"/>
    <dgm:cxn modelId="{E6F11082-0167-4065-AF70-D450928CDC21}" type="presParOf" srcId="{AE16100D-8222-4254-B516-0C1133EB5876}" destId="{92778E01-434B-4006-AF61-4DE9B102A524}" srcOrd="7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318A0E-E34C-44EE-8737-6E97CDBF3B60}">
      <dsp:nvSpPr>
        <dsp:cNvPr id="0" name=""/>
        <dsp:cNvSpPr/>
      </dsp:nvSpPr>
      <dsp:spPr>
        <a:xfrm>
          <a:off x="887035" y="0"/>
          <a:ext cx="5998272" cy="4464495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p3d extrusionH="50600" prstMaterial="metal">
          <a:bevelT w="101600" h="80600" prst="relaxedInset"/>
          <a:bevelB w="80600" h="806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D3C46FB-8F8C-4AC6-9B9A-6038FDEB9380}">
      <dsp:nvSpPr>
        <dsp:cNvPr id="0" name=""/>
        <dsp:cNvSpPr/>
      </dsp:nvSpPr>
      <dsp:spPr>
        <a:xfrm>
          <a:off x="3848360" y="446885"/>
          <a:ext cx="4010862" cy="7934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Формирование новых знаний об экологии, культуре, истории родного края и страны в целом, знакомство с миром профессий; </a:t>
          </a:r>
        </a:p>
      </dsp:txBody>
      <dsp:txXfrm>
        <a:off x="3887095" y="485620"/>
        <a:ext cx="3933392" cy="716024"/>
      </dsp:txXfrm>
    </dsp:sp>
    <dsp:sp modelId="{F22F644A-7E86-4B14-A8C2-D7239A4981F5}">
      <dsp:nvSpPr>
        <dsp:cNvPr id="0" name=""/>
        <dsp:cNvSpPr/>
      </dsp:nvSpPr>
      <dsp:spPr>
        <a:xfrm>
          <a:off x="3848360" y="1339566"/>
          <a:ext cx="4010862" cy="7934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311292"/>
              <a:satOff val="13270"/>
              <a:lumOff val="2876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Организация занятости, оздоровления и полноценного отдыха  подростков в летний период;</a:t>
          </a:r>
        </a:p>
      </dsp:txBody>
      <dsp:txXfrm>
        <a:off x="3887095" y="1378301"/>
        <a:ext cx="3933392" cy="716024"/>
      </dsp:txXfrm>
    </dsp:sp>
    <dsp:sp modelId="{BE642009-89D0-4BA9-B6DB-8D6D5684D65C}">
      <dsp:nvSpPr>
        <dsp:cNvPr id="0" name=""/>
        <dsp:cNvSpPr/>
      </dsp:nvSpPr>
      <dsp:spPr>
        <a:xfrm>
          <a:off x="3848360" y="2232247"/>
          <a:ext cx="4010862" cy="7934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622584"/>
              <a:satOff val="26541"/>
              <a:lumOff val="5752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Создание условий для социальной адаптации детей и подростков;</a:t>
          </a:r>
        </a:p>
      </dsp:txBody>
      <dsp:txXfrm>
        <a:off x="3887095" y="2270982"/>
        <a:ext cx="3933392" cy="716024"/>
      </dsp:txXfrm>
    </dsp:sp>
    <dsp:sp modelId="{E8FA5396-7B08-48E6-A98F-473A16DF6B78}">
      <dsp:nvSpPr>
        <dsp:cNvPr id="0" name=""/>
        <dsp:cNvSpPr/>
      </dsp:nvSpPr>
      <dsp:spPr>
        <a:xfrm>
          <a:off x="3848360" y="3124928"/>
          <a:ext cx="4010862" cy="793494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  <a:sp3d z="57200" extrusionH="600" contourW="3000">
          <a:bevelT w="48600" h="18600" prst="relaxedInset"/>
          <a:bevelB w="48600" h="8600" prst="relaxedInset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Формирование реальной жизненной перспективы. </a:t>
          </a:r>
        </a:p>
      </dsp:txBody>
      <dsp:txXfrm>
        <a:off x="3887095" y="3163663"/>
        <a:ext cx="3933392" cy="7160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09BEE-91AE-48B8-90A9-6EC39B3159F3}" type="datetimeFigureOut">
              <a:rPr lang="ru-RU" smtClean="0"/>
              <a:pPr/>
              <a:t>10.05.2023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6B1EC-72E7-4464-8F77-75A731694F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trips dir="r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Программа пришкольного оздоровительного лагеря с дневным пребыванием детей на базе МБОУ СОШ № 24 имени генерала Н.Н. Раевского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4509120"/>
            <a:ext cx="6400800" cy="1752600"/>
          </a:xfrm>
        </p:spPr>
        <p:txBody>
          <a:bodyPr>
            <a:normAutofit/>
          </a:bodyPr>
          <a:lstStyle/>
          <a:p>
            <a:r>
              <a:rPr lang="ru-RU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Подготовила: </a:t>
            </a:r>
            <a:br>
              <a:rPr lang="ru-RU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b="1" i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Перфильева М.А.</a:t>
            </a:r>
            <a:endParaRPr lang="ru-RU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Место реализации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936103"/>
          </a:xfrm>
        </p:spPr>
        <p:txBody>
          <a:bodyPr>
            <a:normAutofit fontScale="70000" lnSpcReduction="20000"/>
          </a:bodyPr>
          <a:lstStyle/>
          <a:p>
            <a:pPr marL="84138" indent="282575" algn="ctr">
              <a:lnSpc>
                <a:spcPct val="120000"/>
              </a:lnSpc>
              <a:buNone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Пришкольный оздоровительный лагерь с дневным пребыванием МБОУ СОШ № 24 имени генерала Н.Н. Раевского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539552" y="263691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Количество, возраст учащихся</a:t>
            </a:r>
            <a:endParaRPr kumimoji="0" lang="ru-RU" sz="36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467544" y="3501008"/>
            <a:ext cx="8229600" cy="936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4138" lvl="0" indent="282575" algn="ctr">
              <a:lnSpc>
                <a:spcPct val="120000"/>
              </a:lnSpc>
              <a:spcBef>
                <a:spcPct val="20000"/>
              </a:spcBef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290 учащихся с 7 до 17 лет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611560" y="4437112"/>
            <a:ext cx="8229600" cy="792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Сроки проведения, количество смен</a:t>
            </a:r>
            <a:endParaRPr kumimoji="0" lang="ru-RU" sz="3600" b="1" i="0" u="none" strike="noStrike" kern="1200" cap="none" spc="50" normalizeH="0" baseline="0" noProof="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467544" y="5373216"/>
            <a:ext cx="8229600" cy="936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84138" lvl="0" indent="282575" algn="ctr">
              <a:lnSpc>
                <a:spcPct val="120000"/>
              </a:lnSpc>
              <a:spcBef>
                <a:spcPct val="20000"/>
              </a:spcBef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Июнь 2023 года,  1 смена</a:t>
            </a:r>
            <a:endParaRPr kumimoji="0" lang="ru-RU" sz="32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4968552"/>
          </a:xfrm>
        </p:spPr>
        <p:txBody>
          <a:bodyPr>
            <a:normAutofit fontScale="77500" lnSpcReduction="20000"/>
          </a:bodyPr>
          <a:lstStyle/>
          <a:p>
            <a:pPr marL="84138" indent="282575">
              <a:lnSpc>
                <a:spcPct val="120000"/>
              </a:lnSpc>
              <a:buNone/>
            </a:pPr>
            <a:r>
              <a:rPr lang="ru-RU" dirty="0"/>
              <a:t>Смена в детском лагере является началом участия младших школьников в Программе развития социальной активности «Орлята России» и реализуется в период летних каникул. В рамках смены происходит знакомство ребят с Программой «Орлята России». Игровая модель и основные события смены направлены на закрепление социальных навыков и дальнейшее формирование социально-значимых ценностей, укрепление смыслового и эмоционального взаимодействия между взрослыми и детьми, вовлечение детей для участия в Программе «Орлята России» или проектах Российского движения школьников на следующий учебный год.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824536"/>
          </a:xfrm>
        </p:spPr>
        <p:txBody>
          <a:bodyPr>
            <a:normAutofit fontScale="85000" lnSpcReduction="10000"/>
          </a:bodyPr>
          <a:lstStyle/>
          <a:p>
            <a:pPr marL="84138" indent="28257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Вариативность программы проявляется в разнообразии направлений лагерных смен (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эколого-биологическому, краеведческому, </a:t>
            </a:r>
            <a:r>
              <a:rPr lang="ru-RU" b="1" i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физкультурно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– оздоровительному и социально – педагогическому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84138" indent="28257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Смена учебной деятельности, на альтернативные формы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групповой, индивидуальной и коллективной работы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рамках оздоровительного лагеря дневного пребывания, позволяет ребёнку уйти от стереотипов обучения, что делает его более увлекательным, мобильным и повышает образовательный потенциал. 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Задачи программы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4041418"/>
              </p:ext>
            </p:extLst>
          </p:nvPr>
        </p:nvGraphicFramePr>
        <p:xfrm>
          <a:off x="457200" y="1772817"/>
          <a:ext cx="8229600" cy="44644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trips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Участники программы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04863"/>
            <a:ext cx="8229600" cy="2952329"/>
          </a:xfrm>
        </p:spPr>
        <p:txBody>
          <a:bodyPr>
            <a:normAutofit lnSpcReduction="10000"/>
          </a:bodyPr>
          <a:lstStyle/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Учащиеся  школы с 7 до 17 лет. При комплектовании особое внимание уделяется детям из многодетных, малообеспеченных,  а также детям, находящимся в трудной жизненной ситуации. 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Система стимулирования успешности и личностного роста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08512"/>
          </a:xfrm>
        </p:spPr>
        <p:txBody>
          <a:bodyPr>
            <a:normAutofit fontScale="62500" lnSpcReduction="20000"/>
          </a:bodyPr>
          <a:lstStyle/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Каждый отряд ежедневно может получать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награды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активное участие в жизни своего отряда и лагеря в целом (в конкурсах и массовых делах путешествия).</a:t>
            </a:r>
          </a:p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каждом отряде есть свой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отрядный уголок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 котором помещены: 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название; эмблема отряда;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девиз;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достижения;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поздравления;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численность (список отряда).</a:t>
            </a:r>
          </a:p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Перед современной системой образования стоит задача приобщения новых поколений к исторической памяти народа, а значит сохранения её в наших детях.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Основные содержательные блоки и игровой сюжет программы: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08512"/>
          </a:xfrm>
        </p:spPr>
        <p:txBody>
          <a:bodyPr>
            <a:normAutofit fontScale="70000" lnSpcReduction="20000"/>
          </a:bodyPr>
          <a:lstStyle/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качестве основополагающего метода организации жизнедеятельности лагеря используются сюжетно-ролевая игра и КТД. Это маленькая жизнь длиной в 15 дней, которая проживается каждым участником и позволяет ему получить опыт, ценный для их настоящей, сегодняшней жизни.</a:t>
            </a:r>
          </a:p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В рамках реализации программы на территории лагеря создано игровое пространство, где каждое направление лагерной смены реализуемое в течение одной смены, неповторимо, имеет собственную идею.</a:t>
            </a:r>
          </a:p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Дети имеют возможность проявить себя в том или ином деле, но при этом каждый подросток знает, что его личный успех или неуспех может повлиять на ход игры.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«Зеленая планета» - </a:t>
            </a:r>
            <a:r>
              <a:rPr lang="ru-RU" sz="36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эколого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 – биологическая.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320479"/>
          </a:xfrm>
        </p:spPr>
        <p:txBody>
          <a:bodyPr>
            <a:normAutofit fontScale="85000" lnSpcReduction="20000"/>
          </a:bodyPr>
          <a:lstStyle/>
          <a:p>
            <a:pPr marL="84138" indent="282575" algn="ctr">
              <a:lnSpc>
                <a:spcPct val="120000"/>
              </a:lnSpc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включение детей в экологически ориентированную практическую творческую деятельность.</a:t>
            </a:r>
          </a:p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Экологическая деятельность в жизни лагеря представлена в форме коллективно-творческих дел. Коллективно-творческие дела развивают творческие способности детей. Через КТД удовлетворяются их потребности, связанные с расширением сферы общения. Тематика дней отображается в плане работы лагеря. 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«Спортивный марафон» - физкультурно-оздоровительная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320479"/>
          </a:xfrm>
        </p:spPr>
        <p:txBody>
          <a:bodyPr>
            <a:normAutofit fontScale="70000" lnSpcReduction="20000"/>
          </a:bodyPr>
          <a:lstStyle/>
          <a:p>
            <a:pPr marL="84138" indent="282575" algn="ctr">
              <a:lnSpc>
                <a:spcPct val="120000"/>
              </a:lnSpc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сохранение и укрепление здоровья учащихся, обучение здоровому образу жизни, развитие творческих и организаторских способностей, формирование коммуникативных навыков.</a:t>
            </a:r>
          </a:p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Основные виды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физкультурно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оздоровительных мероприятий в режиме работы лагеря, организованного на базе школы, по продолжительности, формам и содержанию разделены на группы:</a:t>
            </a:r>
          </a:p>
          <a:p>
            <a:pPr marL="84138" indent="282575" algn="ctr">
              <a:lnSpc>
                <a:spcPct val="120000"/>
              </a:lnSpc>
              <a:buFont typeface="+mj-lt"/>
              <a:buAutoNum type="arabicPeriod"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утренняя гимнастика;</a:t>
            </a:r>
          </a:p>
          <a:p>
            <a:pPr marL="84138" indent="282575" algn="ctr">
              <a:lnSpc>
                <a:spcPct val="120000"/>
              </a:lnSpc>
              <a:buFont typeface="+mj-lt"/>
              <a:buAutoNum type="arabicPeriod"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игровые физические упражнения, подвижные игры и эстафеты;</a:t>
            </a:r>
          </a:p>
          <a:p>
            <a:pPr marL="84138" indent="282575" algn="ctr">
              <a:lnSpc>
                <a:spcPct val="120000"/>
              </a:lnSpc>
              <a:buFont typeface="+mj-lt"/>
              <a:buAutoNum type="arabicPeriod"/>
            </a:pP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массовые спортивно – оздоровительные мероприятия.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«Мастер» - социально – педагогическая.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320479"/>
          </a:xfrm>
        </p:spPr>
        <p:txBody>
          <a:bodyPr>
            <a:normAutofit fontScale="92500" lnSpcReduction="10000"/>
          </a:bodyPr>
          <a:lstStyle/>
          <a:p>
            <a:pPr marL="84138" indent="282575" algn="ctr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Программа смены предлагает знакомство с миром профессий. Помимо этого подростков ждет незабываемый отдых, огромное количество увлекательных мероприятий.</a:t>
            </a:r>
          </a:p>
          <a:p>
            <a:pPr marL="84138" indent="282575" algn="ctr">
              <a:lnSpc>
                <a:spcPct val="120000"/>
              </a:lnSpc>
              <a:buNone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представление детям и подросткам выбора сферы деятельности, обучение элементарным трудовым навыкам, профессиональная ориентация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Цель программы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484784"/>
            <a:ext cx="8517632" cy="51125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Организация активного отдыха детей и воспитание гражданских и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патриотических чувств через формирование интереса к истории своего народа, его традициям и культуре путем активизации его творческого потенциала и вовлечение активных форм культурного и оздоровительного досуга. </a:t>
            </a:r>
          </a:p>
          <a:p>
            <a:pPr marL="84138" indent="282575" algn="ctr">
              <a:lnSpc>
                <a:spcPct val="120000"/>
              </a:lnSpc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trips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28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Программа разработана с учетом следующих законодательных нормативно-правовых документов: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53136"/>
          </a:xfrm>
        </p:spPr>
        <p:txBody>
          <a:bodyPr>
            <a:normAutofit fontScale="62500" lnSpcReduction="20000"/>
          </a:bodyPr>
          <a:lstStyle/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Конституция РФ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Закон «Об образовании РФ»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Конвенция о правах ребенка, ООН, 1991г.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Всемирная Декларация об обеспечении выживания, защиты и развития детей 30.09.1990г.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СанПин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2.4.4.2599-10.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Приказы комитета по образованию.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Устав школы.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Положение о лагере дневного пребывания.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· Правила по технике безопасности, пожарной безопасности.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Инструкции по организации и проведению туристических походов и экскурсий.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Приказы комитета по образованию.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Должностные инструкции работников.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Санитарные правила о прохождении медицинского осмотра.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Заявления от родителей.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Акт приемки лагеря.</a:t>
            </a:r>
          </a:p>
          <a:p>
            <a:pPr marL="84138" indent="282575" algn="ctr">
              <a:lnSpc>
                <a:spcPct val="12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· Планы работы.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trips dir="r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936104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Этапы реализации программы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9"/>
            <a:ext cx="8229600" cy="460851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Деятельностью этого этапа является: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проведение совещаний при директоре и по подготовке школы к летнему сезону;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издание приказа по школе о проведении летней кампании;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разработка программы деятельности пришкольного летнего оздоровительного лагеря с дневным пребыванием детей 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подготовка методического материала для работников лагеря;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отбор кадров для работы в пришкольном летнем оздоровительном лагере;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составление необходимой документации для деятельности лагеря (план-сетка, положение, должностные обязанности, инструкции т.д.)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11560" y="1052736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I этап. Подготовительный – апрель - май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844824"/>
            <a:ext cx="8229600" cy="4032448"/>
          </a:xfrm>
        </p:spPr>
        <p:txBody>
          <a:bodyPr>
            <a:normAutofit fontScale="85000" lnSpcReduction="10000"/>
          </a:bodyPr>
          <a:lstStyle/>
          <a:p>
            <a:pPr marL="84138" indent="35877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Этот период короткий по количеству дней, всего лишь 2-3 дня.</a:t>
            </a:r>
          </a:p>
          <a:p>
            <a:pPr marL="84138" indent="35877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Основной деятельностью этого этапа является: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встреча детей, проведение диагностики по выявлению лидерских, организаторских и творческих способностей;</a:t>
            </a:r>
          </a:p>
          <a:p>
            <a:pPr>
              <a:lnSpc>
                <a:spcPct val="120000"/>
              </a:lnSpc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знакомство с правилами жизнедеятельности лагеря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404664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II 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этап. Организационный – июнь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3024336"/>
          </a:xfrm>
        </p:spPr>
        <p:txBody>
          <a:bodyPr>
            <a:normAutofit lnSpcReduction="10000"/>
          </a:bodyPr>
          <a:lstStyle/>
          <a:p>
            <a:pPr marL="84138" indent="465138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Основной деятельностью этого этапа является:</a:t>
            </a:r>
          </a:p>
          <a:p>
            <a:pPr marL="84138" indent="465138"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реализация основной идеи смены;</a:t>
            </a:r>
          </a:p>
          <a:p>
            <a:pPr marL="84138" indent="465138"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вовлечение детей и подростков в различные виды коллективно- творческих дел.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404664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III 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этап. Практический – июнь 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132856"/>
            <a:ext cx="8229600" cy="3024336"/>
          </a:xfrm>
        </p:spPr>
        <p:txBody>
          <a:bodyPr>
            <a:normAutofit lnSpcReduction="10000"/>
          </a:bodyPr>
          <a:lstStyle/>
          <a:p>
            <a:pPr marL="0" indent="379413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Основной идеей этого этапа является:</a:t>
            </a:r>
          </a:p>
          <a:p>
            <a:pPr marL="0" indent="379413"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подведение итогов смен; результатов деятельности лагеря.</a:t>
            </a:r>
          </a:p>
          <a:p>
            <a:pPr marL="0" indent="379413">
              <a:buFont typeface="Wingdings" pitchFamily="2" charset="2"/>
              <a:buChar char="ü"/>
            </a:pPr>
            <a:r>
              <a:rPr lang="ru-RU" i="1" dirty="0">
                <a:latin typeface="Times New Roman" pitchFamily="18" charset="0"/>
                <a:cs typeface="Times New Roman" pitchFamily="18" charset="0"/>
              </a:rPr>
              <a:t>анализ предложений детьми, родителями, педагогами, внесенными по деятельности летнего оздоровительного лагеря в будущем.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404664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en-US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IV </a:t>
            </a: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этап. Аналитический – сентябрь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680520"/>
          </a:xfrm>
        </p:spPr>
        <p:txBody>
          <a:bodyPr>
            <a:normAutofit fontScale="92500" lnSpcReduction="20000"/>
          </a:bodyPr>
          <a:lstStyle/>
          <a:p>
            <a:pPr marL="0" indent="379413">
              <a:lnSpc>
                <a:spcPct val="11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Личностный подход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Принять воспитанника таким, каков он есть. Научиться влиять на развитие личности, но не ломать её, чтобы построить заново!</a:t>
            </a:r>
          </a:p>
          <a:p>
            <a:pPr marL="0" indent="379413">
              <a:lnSpc>
                <a:spcPct val="11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Гуманистический подход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Стремиться сделать межличностные отношения гуманными.</a:t>
            </a:r>
          </a:p>
          <a:p>
            <a:pPr marL="0" indent="379413">
              <a:lnSpc>
                <a:spcPct val="11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Эмоциональный подход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Опираться на чувства ребёнка. Воспитывать добрые чувства.</a:t>
            </a:r>
          </a:p>
          <a:p>
            <a:pPr marL="0" indent="379413">
              <a:lnSpc>
                <a:spcPct val="11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Деятельный подход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Бездеятельность, апатия, равнодушие не воспитывают!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40466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В основе программы лежат принципы.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680520"/>
          </a:xfrm>
        </p:spPr>
        <p:txBody>
          <a:bodyPr>
            <a:normAutofit fontScale="92500" lnSpcReduction="20000"/>
          </a:bodyPr>
          <a:lstStyle/>
          <a:p>
            <a:pPr marL="0" indent="379413">
              <a:lnSpc>
                <a:spcPct val="11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“Средовой”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подход. Учитывать влияние среды, снижать её негативное влияние.</a:t>
            </a:r>
          </a:p>
          <a:p>
            <a:pPr marL="0" indent="379413">
              <a:lnSpc>
                <a:spcPct val="11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Культурологический подход.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Прививать нетерпимость к низкопробной культуре.</a:t>
            </a:r>
          </a:p>
          <a:p>
            <a:pPr marL="0" indent="379413">
              <a:lnSpc>
                <a:spcPct val="11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Дифференцированный подход.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Уметь "видеть” каждую личность и научиться обращаться к ней на "особом языке”.</a:t>
            </a:r>
          </a:p>
          <a:p>
            <a:pPr marL="0" indent="379413">
              <a:lnSpc>
                <a:spcPct val="110000"/>
              </a:lnSpc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Целостный, комплексный подход.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Развивать все стороны личности в гармонии. Использовать все лучшие методы и формы воспитания.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40466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В основе программы лежат принципы.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680520"/>
          </a:xfrm>
        </p:spPr>
        <p:txBody>
          <a:bodyPr>
            <a:normAutofit fontScale="70000" lnSpcReduction="20000"/>
          </a:bodyPr>
          <a:lstStyle/>
          <a:p>
            <a:pPr marL="0" indent="379413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К участию в реализации Программы предусматривается педагогический коллектив школы, педагоги дополнительного образования, учреждения дополнительного образования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микросоциума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учреждения культуры. 		</a:t>
            </a:r>
          </a:p>
          <a:p>
            <a:pPr marL="0" indent="379413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Перечень мероприятий Программы предусматривает решение конкретных задач, взаимосвязанных и скоординированных по времени, включая материально-техническое, методическое, кадровое и организационное обеспечение. </a:t>
            </a:r>
          </a:p>
          <a:p>
            <a:pPr marL="0" indent="379413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Планируется проведение комплекса мероприятий по созданию благоприятных условий для укрепления здоровья и организации досуга детей лагеря. </a:t>
            </a:r>
          </a:p>
          <a:p>
            <a:pPr marL="0" indent="379413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Предусматриваются мероприятия по организации переподготовки кадров, обеспечивающих организацию летнего отдыха и оздоровления детей, созданию «методической копилки».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40466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Механизм реализации Программы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276872"/>
            <a:ext cx="8229600" cy="4032448"/>
          </a:xfrm>
        </p:spPr>
        <p:txBody>
          <a:bodyPr>
            <a:normAutofit fontScale="92500" lnSpcReduction="10000"/>
          </a:bodyPr>
          <a:lstStyle/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использование методики КТД;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использование игры и соревнований, как важнейших средств педагогического воздействия;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обучающие семинары по летнему отдыху;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подборка периодической печати (журналы «Воспитание школьника», «Спутник классного руководителя», «Классный руководитель»).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83568" y="404664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Условия реализации программы: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755576" y="1484784"/>
            <a:ext cx="8229600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Методическое обеспечение программы.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340768"/>
            <a:ext cx="8229600" cy="5400600"/>
          </a:xfrm>
        </p:spPr>
        <p:txBody>
          <a:bodyPr>
            <a:noAutofit/>
          </a:bodyPr>
          <a:lstStyle/>
          <a:p>
            <a:pPr marL="0" indent="379413">
              <a:lnSpc>
                <a:spcPct val="110000"/>
              </a:lnSpc>
              <a:buNone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Оздоровление и развитие детей в значительной степени зависит от знаний, умений и подготовленности к работе тех взрослых, которые организуют жизнедеятельность лагеря. В реализации программы участвуют опытные педагоги образовательного учреждения и в качестве вожатых учащиеся старших классов: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директор школы (1)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замдиректора по ВР (1)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начальник лагеря (1)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старший воспитатель (1)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Старшая вожатая (1)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воспитатели (24)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организатор спортивных мероприятий (4)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педагог- организатор (2)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медицинская сестра (1)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повара (2)</a:t>
            </a:r>
          </a:p>
          <a:p>
            <a:pPr marL="0" indent="379413">
              <a:lnSpc>
                <a:spcPct val="110000"/>
              </a:lnSpc>
              <a:buFont typeface="Wingdings" pitchFamily="2" charset="2"/>
              <a:buChar char="ü"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технические работники лагеря (4)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4766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Кадровое обеспечение.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251722"/>
          </a:xfrm>
        </p:spPr>
        <p:txBody>
          <a:bodyPr>
            <a:normAutofit fontScale="25000" lnSpcReduction="20000"/>
          </a:bodyPr>
          <a:lstStyle/>
          <a:p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Образовательные / предметные: 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познакомить детей с культурными традициями многонационального народа Российской Федерации; </a:t>
            </a:r>
          </a:p>
          <a:p>
            <a:pPr lvl="0" fontAlgn="base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обучать навыкам общения и толерантности; </a:t>
            </a:r>
          </a:p>
          <a:p>
            <a:pPr lvl="0" fontAlgn="base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приобщать к творческим видам деятельности, развитие творческого мышления. </a:t>
            </a:r>
          </a:p>
          <a:p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Воспитательные / личностные: 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содействовать развитию у ребёнка навыков социализации, выстраивания взаимодействия внутри коллектива и с окружающими людьми посредством познавательной, игровой и коллективной творческой деятельности; </a:t>
            </a:r>
          </a:p>
          <a:p>
            <a:pPr lvl="0" fontAlgn="base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положительное о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ношение ребёнка и детского коллектива к духовно-нравственным ценностям: Родина, семья, команда, природа, познание, здоровье; </a:t>
            </a:r>
          </a:p>
          <a:p>
            <a:pPr lvl="0" fontAlgn="base"/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воспитание стремление к духовному росту и здоровому образу жизни. </a:t>
            </a:r>
          </a:p>
          <a:p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Развивающие/</a:t>
            </a:r>
            <a:r>
              <a:rPr lang="ru-RU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метапредметные</a:t>
            </a:r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способствовать развитию у ребёнка навыков самостоятельности: самообслуживания и безопасной жизнедеятельности; 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-развивать пространственное воображение, логическое мышление, креативность и умение работать в команде; -развивать творческие способности; </a:t>
            </a:r>
          </a:p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-развивать память и внимание.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222583"/>
      </p:ext>
    </p:extLst>
  </p:cSld>
  <p:clrMapOvr>
    <a:masterClrMapping/>
  </p:clrMapOvr>
  <p:transition spd="slow">
    <p:strips dir="r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628800"/>
            <a:ext cx="8229600" cy="4680520"/>
          </a:xfrm>
        </p:spPr>
        <p:txBody>
          <a:bodyPr>
            <a:normAutofit fontScale="92500" lnSpcReduction="20000"/>
          </a:bodyPr>
          <a:lstStyle/>
          <a:p>
            <a:pPr marL="0" indent="379413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Выбор оптимальных условий и площадок для проведения различных мероприятий.</a:t>
            </a:r>
          </a:p>
          <a:p>
            <a:pPr marL="0" indent="379413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Материалы для оформления и творчества детей.</a:t>
            </a:r>
          </a:p>
          <a:p>
            <a:pPr marL="0" indent="379413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Наличие канцелярских принадлежностей.</a:t>
            </a:r>
          </a:p>
          <a:p>
            <a:pPr marL="0" indent="379413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Аудиоматериалы и видеотехника.</a:t>
            </a:r>
          </a:p>
          <a:p>
            <a:pPr marL="0" indent="379413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Призы и награды для стимулирования.</a:t>
            </a:r>
          </a:p>
          <a:p>
            <a:pPr marL="0" indent="379413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Транспорт</a:t>
            </a:r>
          </a:p>
          <a:p>
            <a:pPr marL="0" indent="379413">
              <a:lnSpc>
                <a:spcPct val="11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Спортивный инвентарь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4766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Материально-технические условия предусматривают: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11560" y="4766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Материально-технические условия предусматривают: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570069"/>
              </p:ext>
            </p:extLst>
          </p:nvPr>
        </p:nvGraphicFramePr>
        <p:xfrm>
          <a:off x="323528" y="1340768"/>
          <a:ext cx="8517632" cy="5256582"/>
        </p:xfrm>
        <a:graphic>
          <a:graphicData uri="http://schemas.openxmlformats.org/drawingml/2006/table">
            <a:tbl>
              <a:tblPr/>
              <a:tblGrid>
                <a:gridCol w="3277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399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58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b="1" i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Применение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1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Кабинет (12 </a:t>
                      </a:r>
                      <a:r>
                        <a:rPr lang="ru-RU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шт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Отрядное место+ кружки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269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Спортивный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зал (1 шт.)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Занятия спортом, состязания, линейка ( в случае плохой погоды)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5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Баскетбольная</a:t>
                      </a:r>
                      <a:r>
                        <a:rPr lang="ru-RU" sz="1400" baseline="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волейбольная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площадка, беговые дорожки, плац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Линейка, проведение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общелагерных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игр на воздухе, спартакиады, спортивные состязания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Школьный двор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Отрядные дела, игры-путешествия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588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Актовый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зал (1шт.)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Праздничные мероприятия и концерты, постановка спектаклей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4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Школьная библиотека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Литература для педагогов и детей лагеря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6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Школьная столовая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Завтрак, обед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Методический кабинет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Творческая мастерская воспитателей.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465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Штаб</a:t>
                      </a:r>
                      <a:endParaRPr lang="ru-RU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Знакомство с планом на день, проведение инструктажей с воспитателями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Комната по ПДД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Занятия по профилактике ДТП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Школьный музей</a:t>
                      </a:r>
                      <a:endParaRPr lang="ru-RU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Организация краеведческой работы</a:t>
                      </a:r>
                    </a:p>
                  </a:txBody>
                  <a:tcPr marL="44802" marR="4480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trips dir="r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611560" y="4766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Диагностика и мониторинг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030226"/>
              </p:ext>
            </p:extLst>
          </p:nvPr>
        </p:nvGraphicFramePr>
        <p:xfrm>
          <a:off x="611560" y="1628800"/>
          <a:ext cx="7848871" cy="4680520"/>
        </p:xfrm>
        <a:graphic>
          <a:graphicData uri="http://schemas.openxmlformats.org/drawingml/2006/table">
            <a:tbl>
              <a:tblPr/>
              <a:tblGrid>
                <a:gridCol w="1763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8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5727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Вводная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диагностика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Первичное выяснение психологического климата в коллективе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анкетирование;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беседы ;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планерки администрации лагеря, старшего вожатого и воспитателей.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53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Пошаговая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диагностика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Цветопись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по результатам мероприятий и дел лагеря.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Беседы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9790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Итоговая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диагностика</a:t>
                      </a:r>
                      <a:endParaRPr lang="ru-RU" sz="18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Анкетирование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Творческий отзыв ( рисунок « Вместе мы »)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«Дерево</a:t>
                      </a:r>
                      <a:r>
                        <a:rPr lang="ru-RU" sz="18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лагеря»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strips dir="r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2060848"/>
            <a:ext cx="8229600" cy="4248472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Общее оздоровление воспитанников, укрепление их здоровья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Укрепление физических и психологических сил детей и подростков, развитие лидерских и организаторских качеств, приобретение новых знаний, развитие творческих способностей, детской самостоятельности и самодеятельности.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Получение участниками смены умений и навыков индивидуальной и коллективной творческой и трудовой деятельности, самоуправления, социальной активности.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Личностный рост участников смены.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11560" y="476672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spcBef>
                <a:spcPct val="0"/>
              </a:spcBef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  <a:cs typeface="+mj-cs"/>
              </a:rPr>
              <a:t>Ожидаемые результаты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2348880"/>
            <a:ext cx="7772400" cy="1944216"/>
          </a:xfrm>
        </p:spPr>
        <p:txBody>
          <a:bodyPr>
            <a:prstTxWarp prst="textCanUp">
              <a:avLst>
                <a:gd name="adj" fmla="val 69461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i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  <p:transition spd="slow">
    <p:newsfla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Актуальность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925144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Вся запланированная работа в рамках программы "Орлята России" пройдёт под эгидой года культурного наследия России. Приобщение детей к народной культуре всегда будет актуальным, так как является средством формирования у них патриотических чувств и развития духовности. Воспитание гражданина, патриота, любящего свою Родину - задача особенно актуальная сегодня. </a:t>
            </a:r>
          </a:p>
          <a:p>
            <a:r>
              <a:rPr lang="ru-RU" dirty="0"/>
              <a:t>Также программа дополнена информационно-познавательным блоком, который будет представлен в игровой форме путешествия по территории России.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2932047"/>
      </p:ext>
    </p:extLst>
  </p:cSld>
  <p:clrMapOvr>
    <a:masterClrMapping/>
  </p:clrMapOvr>
  <p:transition spd="slow"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Сюжет смены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557321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/>
              <a:t>      В 2023 году работа смены будет проходить на просторах родной страны России и будет посвящена народному искусству и культурному наследию нашей страны.  Дети совершают виртуальное путешествие по России, узнавая интересные факты из истории и жизни народов страны, символы страны и городов России, традиции, обычаи народов.  У каждого отряда имеется карта страны, разделенная на 6 условных блоков, которые посетят дети. Посещая блок, каждый отряд сможет оставить на нем свой символический флаг, активно и результативно участвуя в творческих делах, предлагаемых в этом секторе России (флаг отряд придумывает в первый день смены). По истечении трехдневного блока, каждый отряд представляет видео отчет о проделанной работе, из которого по итогу монтируется видео (продукт смены) «В единстве России…». Видео будет размещено на сайте МБОУ СОШ № 24, в социальной сети «В контакте», а также будет транслироваться школьными СМИ и использоваться на родительских собраниях.</a:t>
            </a:r>
          </a:p>
        </p:txBody>
      </p:sp>
    </p:spTree>
    <p:extLst>
      <p:ext uri="{BB962C8B-B14F-4D97-AF65-F5344CB8AC3E}">
        <p14:creationId xmlns:p14="http://schemas.microsoft.com/office/powerpoint/2010/main" val="1024402962"/>
      </p:ext>
    </p:extLst>
  </p:cSld>
  <p:clrMapOvr>
    <a:masterClrMapping/>
  </p:clrMapOvr>
  <p:transition spd="slow"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Блоки смены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Мы живём в России</a:t>
            </a:r>
          </a:p>
          <a:p>
            <a:r>
              <a:rPr lang="ru-RU" dirty="0"/>
              <a:t>Достояние нашей страны</a:t>
            </a:r>
          </a:p>
          <a:p>
            <a:r>
              <a:rPr lang="ru-RU" dirty="0"/>
              <a:t>А у нас сегодня праздник</a:t>
            </a:r>
          </a:p>
          <a:p>
            <a:r>
              <a:rPr lang="ru-RU" dirty="0"/>
              <a:t>Мир вокруг нас</a:t>
            </a:r>
          </a:p>
          <a:p>
            <a:r>
              <a:rPr lang="ru-RU" dirty="0"/>
              <a:t>Я говорю на родном языке</a:t>
            </a:r>
          </a:p>
          <a:p>
            <a:r>
              <a:rPr lang="ru-RU" dirty="0"/>
              <a:t>Вместе мы сила</a:t>
            </a:r>
          </a:p>
        </p:txBody>
      </p:sp>
    </p:spTree>
    <p:extLst>
      <p:ext uri="{BB962C8B-B14F-4D97-AF65-F5344CB8AC3E}">
        <p14:creationId xmlns:p14="http://schemas.microsoft.com/office/powerpoint/2010/main" val="1103554656"/>
      </p:ext>
    </p:extLst>
  </p:cSld>
  <p:clrMapOvr>
    <a:masterClrMapping/>
  </p:clrMapOvr>
  <p:transition spd="slow"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Новизна программы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   Смена в   пришкольном   лагере   основывается   на   игровой   модели «Путешествие в Страну Маленьких и Великих Открытий». Для каждого дня придумывается целостный игровой сюжет, в соответствии с которым в каждом дне определены два ключевых дела — одно на уровне отряда и одно на уровне лагеря. Всё остальное время расписано с учётом режима, обязательно включает в себя утреннюю зарядку, подвижные игры и прогулки на свежем воздухе, экскурсии в музей, посещение библиотеки, городского парка.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2108619"/>
      </p:ext>
    </p:extLst>
  </p:cSld>
  <p:clrMapOvr>
    <a:masterClrMapping/>
  </p:clrMapOvr>
  <p:transition spd="slow"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Краткое содержание программы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464495"/>
          </a:xfrm>
        </p:spPr>
        <p:txBody>
          <a:bodyPr>
            <a:normAutofit fontScale="77500" lnSpcReduction="20000"/>
          </a:bodyPr>
          <a:lstStyle/>
          <a:p>
            <a:pPr marL="84138" indent="28257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рамках данной программы дети приобщаются к здоровому образу жизни через активные виды отдыха: экологические игры на местности, экскурсии по памятным местам, спортивные праздники и др.</a:t>
            </a:r>
          </a:p>
          <a:p>
            <a:pPr marL="84138" indent="282575">
              <a:lnSpc>
                <a:spcPct val="12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В ходе реализации программы учащиеся овладевают определенным набором знаний, умений и навыков, которые помогают им узнать проблемы экологии нашего региона и страны в целом, познакомиться с разнообразием животного и растительного мира, с миром профессий востребованных на селе и области, учатся быть активными гражданами своей страны.</a:t>
            </a:r>
          </a:p>
        </p:txBody>
      </p:sp>
    </p:spTree>
  </p:cSld>
  <p:clrMapOvr>
    <a:masterClrMapping/>
  </p:clrMapOvr>
  <p:transition spd="slow"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/>
                <a:ea typeface="Times New Roman"/>
              </a:rPr>
              <a:t>Ожидаемый результат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96855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положительное 	отношение 	ребёнка 	к 	духовно-нравственным ценностям: Родина, семья, команда, природа, познание, спорт и здоровье; </a:t>
            </a:r>
          </a:p>
          <a:p>
            <a:r>
              <a:rPr lang="ru-RU" dirty="0"/>
              <a:t> получение ребёнком положительного опыта взаимодействия друг с другом и внутри коллектива;  </a:t>
            </a:r>
          </a:p>
          <a:p>
            <a:r>
              <a:rPr lang="ru-RU" dirty="0"/>
              <a:t>проявление ребёнком интереса к различным видам деятельности (творческой, игровой, физкультурно-оздоровительной, познавательной); </a:t>
            </a:r>
          </a:p>
          <a:p>
            <a:r>
              <a:rPr lang="ru-RU" dirty="0"/>
              <a:t>  проявление 	ребёнком 	базовых 	умений 	самостоятельной жизнедеятельности: самообслуживание, бережное отношение к своей жизни и здоровью, безопасное поведение. </a:t>
            </a:r>
          </a:p>
          <a:p>
            <a:pPr marL="84138" indent="282575">
              <a:lnSpc>
                <a:spcPct val="120000"/>
              </a:lnSpc>
              <a:buNone/>
            </a:pP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d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534</TotalTime>
  <Words>2287</Words>
  <Application>Microsoft Office PowerPoint</Application>
  <PresentationFormat>Экран (4:3)</PresentationFormat>
  <Paragraphs>208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9" baseType="lpstr">
      <vt:lpstr>Arial</vt:lpstr>
      <vt:lpstr>Calibri</vt:lpstr>
      <vt:lpstr>Times New Roman</vt:lpstr>
      <vt:lpstr>Wingdings</vt:lpstr>
      <vt:lpstr>Тема Office</vt:lpstr>
      <vt:lpstr>Программа пришкольного оздоровительного лагеря с дневным пребыванием детей на базе МБОУ СОШ № 24 имени генерала Н.Н. Раевского</vt:lpstr>
      <vt:lpstr>Цель программы</vt:lpstr>
      <vt:lpstr>Задачи программы</vt:lpstr>
      <vt:lpstr>Актуальность программы</vt:lpstr>
      <vt:lpstr>Сюжет смены </vt:lpstr>
      <vt:lpstr>Блоки смены</vt:lpstr>
      <vt:lpstr>Новизна программы</vt:lpstr>
      <vt:lpstr>Краткое содержание программы</vt:lpstr>
      <vt:lpstr>Ожидаемый результат</vt:lpstr>
      <vt:lpstr>Место реализации</vt:lpstr>
      <vt:lpstr>Презентация PowerPoint</vt:lpstr>
      <vt:lpstr>Презентация PowerPoint</vt:lpstr>
      <vt:lpstr>Задачи программы</vt:lpstr>
      <vt:lpstr>Участники программы</vt:lpstr>
      <vt:lpstr>Система стимулирования успешности и личностного роста</vt:lpstr>
      <vt:lpstr>Основные содержательные блоки и игровой сюжет программы:</vt:lpstr>
      <vt:lpstr>«Зеленая планета» - эколого – биологическая.</vt:lpstr>
      <vt:lpstr>«Спортивный марафон» - физкультурно-оздоровительная</vt:lpstr>
      <vt:lpstr>«Мастер» - социально – педагогическая.</vt:lpstr>
      <vt:lpstr>Программа разработана с учетом следующих законодательных нормативно-правовых документов:</vt:lpstr>
      <vt:lpstr>Этапы реализации программы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Комплексная программа пришкольного оздоровительного лагеря с дневным пребыванием детей на базе МБОУ «Лицей №1 им.А.П.Гужвина г.Камызяк»</dc:title>
  <dc:creator>Юлия</dc:creator>
  <cp:lastModifiedBy>User</cp:lastModifiedBy>
  <cp:revision>28</cp:revision>
  <dcterms:created xsi:type="dcterms:W3CDTF">2014-05-21T19:24:00Z</dcterms:created>
  <dcterms:modified xsi:type="dcterms:W3CDTF">2023-05-10T15:41:14Z</dcterms:modified>
</cp:coreProperties>
</file>