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1" r:id="rId8"/>
    <p:sldId id="262" r:id="rId9"/>
    <p:sldId id="272" r:id="rId10"/>
    <p:sldId id="270" r:id="rId11"/>
    <p:sldId id="269" r:id="rId12"/>
    <p:sldId id="263" r:id="rId13"/>
    <p:sldId id="268" r:id="rId14"/>
    <p:sldId id="271" r:id="rId15"/>
    <p:sldId id="276" r:id="rId16"/>
    <p:sldId id="264" r:id="rId17"/>
    <p:sldId id="273" r:id="rId18"/>
    <p:sldId id="274" r:id="rId19"/>
    <p:sldId id="280" r:id="rId20"/>
    <p:sldId id="279" r:id="rId21"/>
    <p:sldId id="278" r:id="rId22"/>
    <p:sldId id="282" r:id="rId23"/>
    <p:sldId id="275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obr.krasnodar.ru/presscenter/media/meropriyatiya/mesyachnik-oboronno-massovoy-i-voenno-patrioticheskoy-raboty/&#1047;&#1072;&#1082;&#1086;&#1085;%20&#1050;&#1088;&#1072;&#1089;&#1085;&#1086;&#1076;&#1072;&#1088;&#1089;&#1082;&#1086;&#1075;&#1086;%20&#1082;&#1088;&#1072;&#1103;%20&#1086;&#1090;%2029%20&#1084;&#1072;&#1088;&#1090;&#1072;%202005%20&#1075;.%20N%20849-&#1050;&#1047;.rtf" TargetMode="External"/><Relationship Id="rId3" Type="http://schemas.openxmlformats.org/officeDocument/2006/relationships/hyperlink" Target="https://minobr.krasnodar.ru/presscenter/media/meropriyatiya/mesyachnik-oboronno-massovoy-i-voenno-patrioticheskoy-raboty/postanovleniye_no_38_ot_22_03_2017.pdf" TargetMode="External"/><Relationship Id="rId7" Type="http://schemas.openxmlformats.org/officeDocument/2006/relationships/hyperlink" Target="https://minobr.krasnodar.ru/presscenter/media/meropriyatiya/mesyachnik-oboronno-massovoy-i-voenno-patrioticheskoy-raboty/prikaz_no_656_ot_1307201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obr.krasnodar.ru/presscenter/media/meropriyatiya/mesyachnik-oboronno-massovoy-i-voenno-patrioticheskoy-raboty/prikaz_minobrazovaniya_no_293_ob_utverzhdenii_normativnykh_dokumentov_po_turistsko-krayevedcheskoy_deyatelnosti.pdf" TargetMode="External"/><Relationship Id="rId11" Type="http://schemas.openxmlformats.org/officeDocument/2006/relationships/hyperlink" Target="https://minobr.krasnodar.ru/presscenter/media/meropriyatiya/mesyachnik-oboronno-massovoy-i-voenno-patrioticheskoy-raboty/&#1056;&#1072;&#1089;&#1087;&#1086;&#1088;&#1103;&#1078;&#1077;&#1085;&#1080;&#1077;%20&#1075;&#1083;&#1072;&#1074;&#1099;%20&#1072;&#1076;&#1084;&#1080;&#1085;&#1080;&#1089;&#1090;&#1088;&#1072;&#1094;&#1080;&#1080;%20(&#1075;&#1091;&#1073;&#1077;&#1088;&#1085;&#1072;&#1090;&#1086;&#1088;&#1072;)%20&#1050;&#1088;&#1072;&#1089;&#1085;&#1086;&#1076;&#1072;&#1088;&#1089;&#1082;&#1086;&#1075;&#1086;%20&#1082;&#1088;&#1072;&#1103;%20&#8470;%20120-&#1088;.rtf" TargetMode="External"/><Relationship Id="rId5" Type="http://schemas.openxmlformats.org/officeDocument/2006/relationships/hyperlink" Target="https://minobr.krasnodar.ru/presscenter/media/meropriyatiya/mesyachnik-oboronno-massovoy-i-voenno-patrioticheskoy-raboty/prikaz_minkultury_rossii_511.pdf" TargetMode="External"/><Relationship Id="rId10" Type="http://schemas.openxmlformats.org/officeDocument/2006/relationships/hyperlink" Target="https://minobr.krasnodar.ru/presscenter/media/meropriyatiya/mesyachnik-oboronno-massovoy-i-voenno-patrioticheskoy-raboty/&#1055;&#1088;&#1080;&#1082;&#1072;&#1079;%201556%20&#1073;&#1077;&#1079;&#1086;&#1087;&#1072;&#1089;&#1085;&#1086;&#1089;&#1090;&#1100;-&#1083;&#1077;&#1090;&#1086;.docx" TargetMode="External"/><Relationship Id="rId4" Type="http://schemas.openxmlformats.org/officeDocument/2006/relationships/hyperlink" Target="https://minobr.krasnodar.ru/presscenter/media/meropriyatiya/mesyachnik-oboronno-massovoy-i-voenno-patrioticheskoy-raboty/postanovleniye_uchet_mchs.pdf" TargetMode="External"/><Relationship Id="rId9" Type="http://schemas.openxmlformats.org/officeDocument/2006/relationships/hyperlink" Target="https://minobr.krasnodar.ru/presscenter/media/meropriyatiya/mesyachnik-oboronno-massovoy-i-voenno-patrioticheskoy-raboty/&#1087;&#1080;&#1089;&#1100;&#1084;&#1086;%20&#1052;&#1054;&#1053;%20&#1080;%20&#1052;&#1055;%20&#1050;&#1050;%20&#8470;%2047-01-13-3488%20&#1086;&#1073;%20&#1086;&#1088;&#1075;&#1072;&#1085;&#1080;&#1079;&#1072;&#1094;&#1080;&#1080;%20&#1083;&#1072;&#1075;&#1077;&#1088;&#1077;&#1081;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76346/" TargetMode="External"/><Relationship Id="rId13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68801/" TargetMode="External"/><Relationship Id="rId3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80118/" TargetMode="External"/><Relationship Id="rId7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books/item/in/361965/" TargetMode="External"/><Relationship Id="rId12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4401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67842/" TargetMode="External"/><Relationship Id="rId11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29868/" TargetMode="External"/><Relationship Id="rId5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42346/" TargetMode="External"/><Relationship Id="rId10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books/item/in/320132/" TargetMode="External"/><Relationship Id="rId4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32116/" TargetMode="External"/><Relationship Id="rId9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20556/" TargetMode="External"/><Relationship Id="rId14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36033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332656"/>
            <a:ext cx="36022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Летняя кампания</a:t>
            </a:r>
            <a:br>
              <a:rPr lang="ru-RU" altLang="ru-RU" sz="3200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СОШ №24</a:t>
            </a:r>
            <a:b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2022 году.</a:t>
            </a:r>
            <a:br>
              <a:rPr lang="ru-RU" altLang="ru-RU" sz="3200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21288"/>
            <a:ext cx="703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910D"/>
                </a:solidFill>
              </a:rPr>
              <a:t>Заместитель директора по ВР    Горобец В.Г.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683567" y="136724"/>
            <a:ext cx="7766673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</a:t>
            </a:r>
            <a:r>
              <a:rPr lang="ru-RU" dirty="0">
                <a:latin typeface="Times New Roman"/>
                <a:ea typeface="Corbel"/>
              </a:rPr>
              <a:t>риоритетным направлением деятельности является туристское направление, которое в сочетании с физкультурно-оздоровительными мероприятиями способствует созданию хорошего, эмоционально-окрашенного настроения у детей, развитию у них таких физических качеств, как ловкость, быстрота, выносливость.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orbel"/>
              </a:rPr>
              <a:t> Задачи туристской деятельности: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получение навыков жизнеобеспечения в условиях природной среды,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обучение туристским навыкам;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приобретение навыков коллективной жизни в условиях тесного общения со сверстниками.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 </a:t>
            </a:r>
            <a:r>
              <a:rPr lang="ru-RU" b="1" dirty="0">
                <a:latin typeface="Times New Roman"/>
                <a:ea typeface="Corbel"/>
              </a:rPr>
              <a:t>Основные формы организации работы: туристическая эстафета; игра «Поиски клада»; туристическая игротека; туристический поход; экскурсия; </a:t>
            </a:r>
            <a:r>
              <a:rPr lang="ru-RU" b="1" dirty="0">
                <a:latin typeface="Times New Roman"/>
                <a:ea typeface="Times New Roman"/>
              </a:rPr>
              <a:t>полевой поход (водный, пеший, горный и т.п.), где проводится практическая отработкой  навыков, полученных на теоретических занятиях в течение года.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95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Профильный</a:t>
            </a:r>
            <a:r>
              <a:rPr lang="ru-RU" dirty="0">
                <a:latin typeface="Times New Roman"/>
                <a:ea typeface="Times New Roman"/>
              </a:rPr>
              <a:t> лагерь подразумевает чётко определённую направленность деятельности детей: спортивную, эколого-биологическую, краеведческую. Он работает на базе различных кружков. В профильном лагере детей разделят на группы не по возрасту, а по увлечениям (профилю) и уровню подготовки. Ребёнок,  в течение года посещающий какой-то кружок,  за время каникул может закрепить полученные знания в профильном лагере и не прекращать заниматься любимым делом. Такой лагерь реализуется как образовательная и оздоровительная деятельность  с творчески одаренными или социально активными детьми.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57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1115616" y="-5196"/>
            <a:ext cx="76328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Профильный спортивный лагерь</a:t>
            </a:r>
            <a:r>
              <a:rPr lang="ru-RU" dirty="0">
                <a:latin typeface="Times New Roman"/>
                <a:ea typeface="Times New Roman"/>
              </a:rPr>
              <a:t>. Основное направление деятельности — спортивное (физкультурно-оздоровительное) развитие детей. При зачислении в лагерь детей делят на группы не только по возрасту, но и по уровню физической подготовки. </a:t>
            </a:r>
            <a:r>
              <a:rPr lang="ru-RU" dirty="0">
                <a:latin typeface="Times New Roman"/>
                <a:ea typeface="Corbel"/>
              </a:rPr>
              <a:t> Основной вид</a:t>
            </a:r>
            <a:r>
              <a:rPr lang="ru-RU" dirty="0">
                <a:latin typeface="Times New Roman"/>
                <a:ea typeface="Times New Roman"/>
              </a:rPr>
              <a:t> оздоровительно-образовательной деятельности осуществляющейся через в</a:t>
            </a:r>
            <a:r>
              <a:rPr lang="ru-RU" dirty="0">
                <a:latin typeface="Times New Roman"/>
                <a:ea typeface="Corbel"/>
              </a:rPr>
              <a:t>овлечение детей в различные формы физкультурно-оздоровительной работы, выработку и укрепление гигиенических навыков, расширение знаний об охране здоровья. 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/>
                <a:ea typeface="Corbel"/>
              </a:rPr>
              <a:t>Основные формы организации работы: утренняя гимнастика (зарядка), спортивные игры на спортивной площадке, подвижные игры на свежем воздухе, эстафеты, дни здоровья, туристские походы.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проводится ежедневно в течение 10-15 минут: в хорошую погоду – на открытом воздухе, в непогоду – в проветриваемых помещениях. Основная задача этого режимного момента, помимо физического развития и закаливания, создание положительного эмоционального заряда и хорошего физического тонуса на весь день.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28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475685" y="71902"/>
            <a:ext cx="8352928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Культурно-познавательный лагерь</a:t>
            </a:r>
            <a:r>
              <a:rPr lang="ru-RU" sz="2000" dirty="0">
                <a:latin typeface="Times New Roman"/>
                <a:ea typeface="Times New Roman"/>
              </a:rPr>
              <a:t> – форма активного отдыха, где ведущими видами совместной деятельности педагога и обучающегося является нацеленность на творческое освоение мира. Этот вид лагеря организован в форме творческой мастерской, фестиваля, смотра, экскурсии и других форм организации жизнедеятельности обучающихся.     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Интеллектуальный лагерь </a:t>
            </a:r>
            <a:r>
              <a:rPr lang="ru-RU" sz="2000" dirty="0">
                <a:latin typeface="Times New Roman"/>
                <a:ea typeface="Times New Roman"/>
              </a:rPr>
              <a:t>или</a:t>
            </a:r>
            <a:r>
              <a:rPr lang="ru-RU" sz="2000" b="1" i="1" dirty="0">
                <a:latin typeface="Times New Roman"/>
                <a:ea typeface="Times New Roman"/>
              </a:rPr>
              <a:t> «летняя школа»</a:t>
            </a:r>
            <a:r>
              <a:rPr lang="ru-RU" sz="2000" dirty="0">
                <a:latin typeface="Times New Roman"/>
                <a:ea typeface="Times New Roman"/>
              </a:rPr>
              <a:t>  – форма активного отдыха и освоения образовательных программ как предметных и интегративных (шахматы). Такой лагерь будет  для первоклассников и  для  ребят, желающих получить дополнительные знания (языковые, исторические) В обучающих лагерях у детей в день проходит 2 урока, но атмосфера на них достаточно расслабленная и неформальная.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31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2267744" y="332656"/>
            <a:ext cx="4171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u="sng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74053" dir="7257825" algn="ctr" rotWithShape="0">
                    <a:srgbClr val="FFFFFF"/>
                  </a:outerShdw>
                </a:effectLst>
                <a:latin typeface="Impact"/>
              </a:rPr>
              <a:t>МЫ  надеемся, что...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318" y="1556792"/>
            <a:ext cx="7821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1.Дети хорошо отдохнут, укрепят своё здоровье и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получат навыки здорового образа  жизни.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2.Познакомятся с историей развития станицы Раевской.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3.Разовьют свои творческие способности.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4.Научатся общаться в разновозрастном коллективе,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строить свои взаимоотношения   со сверстниками,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анализировать и правильно оценивать поступки своих товарищей.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5.Станут ответственно относиться к порученному делу.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6.Появится стремление  активно участвовать в работе лагеря.</a:t>
            </a:r>
          </a:p>
        </p:txBody>
      </p:sp>
    </p:spTree>
    <p:extLst>
      <p:ext uri="{BB962C8B-B14F-4D97-AF65-F5344CB8AC3E}">
        <p14:creationId xmlns:p14="http://schemas.microsoft.com/office/powerpoint/2010/main" val="46006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755576" y="43825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i="1" u="sng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Спортивно-оздоровительное направление.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782" y="1628800"/>
            <a:ext cx="740769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buFontTx/>
              <a:buChar char="•"/>
            </a:pPr>
            <a:r>
              <a:rPr kumimoji="1" lang="ru-RU" altLang="ru-RU" sz="2400" kern="0" dirty="0">
                <a:solidFill>
                  <a:srgbClr val="333333"/>
                </a:solidFill>
                <a:latin typeface="Times New Roman"/>
              </a:rPr>
              <a:t>В это направление входят мероприятия </a:t>
            </a:r>
            <a:r>
              <a:rPr kumimoji="1" lang="ru-RU" altLang="ru-RU" sz="2400" kern="0" dirty="0" err="1">
                <a:solidFill>
                  <a:srgbClr val="333333"/>
                </a:solidFill>
                <a:latin typeface="Times New Roman"/>
              </a:rPr>
              <a:t>общелагерного</a:t>
            </a:r>
            <a:r>
              <a:rPr kumimoji="1" lang="ru-RU" altLang="ru-RU" sz="2400" kern="0" dirty="0">
                <a:solidFill>
                  <a:srgbClr val="333333"/>
                </a:solidFill>
                <a:latin typeface="Times New Roman"/>
              </a:rPr>
              <a:t> характера, пропагандирующий здоровый образ жизни. Разрабатываются и проводятся различные встречи, экскурсии, соревнования, конкурсные программы по физической культуре, ОБЖ, противопожарной безопасности, правилам дорожного движения, по оказанию первой медицинской помощи. С помощью спорта и физкультуры в лагере решаются задачи физического воспитания: укрепление здоровья, физическое развитие детей. Творчески подходя к делу, можно разнообразить, сделать увлекательной  самую обыкновенную утреннюю гимнастику.</a:t>
            </a:r>
          </a:p>
        </p:txBody>
      </p:sp>
    </p:spTree>
    <p:extLst>
      <p:ext uri="{BB962C8B-B14F-4D97-AF65-F5344CB8AC3E}">
        <p14:creationId xmlns:p14="http://schemas.microsoft.com/office/powerpoint/2010/main" val="162236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1052736"/>
            <a:ext cx="9134614" cy="580526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45996"/>
              </p:ext>
            </p:extLst>
          </p:nvPr>
        </p:nvGraphicFramePr>
        <p:xfrm>
          <a:off x="372145" y="1196752"/>
          <a:ext cx="8424936" cy="5582119"/>
        </p:xfrm>
        <a:graphic>
          <a:graphicData uri="http://schemas.openxmlformats.org/drawingml/2006/table">
            <a:tbl>
              <a:tblPr firstRow="1" firstCol="1" bandRow="1"/>
              <a:tblGrid>
                <a:gridCol w="384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ФИО руководителя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Занятость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занятости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Перфильева Маргарита Альбертовна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  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начальник лагеря  ЛДП (180+70+40=290)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7-11 лет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Горулева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Альбина Александровна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старшая вожатая ЛДП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Дидикина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Хлопкова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Шумкова Лина Владимировна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ЛТО (29+9)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Янченко Елена Николаевна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Давыдова Екатерина Михайловна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1.07-14.07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Рембригада  (15+8)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14-16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Классный руководитель 10 класса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25.07-12.08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Тематическая площадка  «Дизайн школы и пришкольного участка».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95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Дневные и вечерние тематические площадки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Июнь, июль, август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физ.воспитания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7-17 лет по отдельному плану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331640" y="465080"/>
            <a:ext cx="65059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Программы летней занятости  «Счастливое лето 2022»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№24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15555"/>
              </p:ext>
            </p:extLst>
          </p:nvPr>
        </p:nvGraphicFramePr>
        <p:xfrm>
          <a:off x="539552" y="245284"/>
          <a:ext cx="8028892" cy="5909763"/>
        </p:xfrm>
        <a:graphic>
          <a:graphicData uri="http://schemas.openxmlformats.org/drawingml/2006/table">
            <a:tbl>
              <a:tblPr firstRow="1" firstCol="1" bandRow="1"/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Глазкова Ольга Николаевна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 – творческая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площадка  «Очумелые ручки»  + ЛДП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Смирнов Константин Васильевич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Познавательно-патриотическая площадка «Буду Родине служить» и кружок в ЛДП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Шевелева Наталья Алексеевна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Организатор-лидерская площадка «Учимся общению» + ЛДП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Подгородецкая Валентина Викторовна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Интеллектуально- познавательная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Поэтическая гостиная + ЛДП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Тарских Елена Николаевна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Юные интеллектуалы  «Мы говорим на разных языках» +  ЛДП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Смирнова Анна Валерьевна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Спортивно-туристическая площадка «Мы за ЗОЖ» + ЛДП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Ветрова Евгения Дмитриевна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Физкультурно- оздоровительная площадка «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Черлидинг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+ ЛДП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Шиловская Ксения Александровна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Спортивно-оздоровительная площадка «Аэробика»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Мигмарова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Светлана Сергеевна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Мигмаров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Владимир Николаевич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Танцевально-театральная площадка «Казачата»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Улитин Евгений Александрович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Спортивно-оздоровительная площадка «Выше, дальше, сильнее» +   ЛДП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85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4610"/>
              </p:ext>
            </p:extLst>
          </p:nvPr>
        </p:nvGraphicFramePr>
        <p:xfrm>
          <a:off x="431540" y="476672"/>
          <a:ext cx="8280919" cy="5643252"/>
        </p:xfrm>
        <a:graphic>
          <a:graphicData uri="http://schemas.openxmlformats.org/drawingml/2006/table">
            <a:tbl>
              <a:tblPr firstRow="1" firstCol="1" bandRow="1"/>
              <a:tblGrid>
                <a:gridCol w="323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Коробейникова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Наталья Валерьевна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 познавательная площадка «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Мы разные, но дружные» +  ЛДП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Сафонова Елена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Музыкально-познавательная площадка «Голос! Дети!»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Кондратенко Мария Павловна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01.06-22.06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 «Хочу общаться - Кто ты? Кто Я? Кто Мы?».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594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Каменщикова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Сергеевна,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Гулакова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Илона Робертовна, Головкова Светлана Владимировна</a:t>
                      </a:r>
                    </a:p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Ромашова Мария Афанасьевна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1.07-10.07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11.07-21.07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1.07-10.07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21.07-30.07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Дневная – тематическая площадка «Юные растениеводы».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Дневная тематическая площадка «Новые Тимуровцы».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13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Арутюнян </a:t>
                      </a:r>
                      <a:r>
                        <a:rPr lang="ru-RU" sz="160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Лусине</a:t>
                      </a:r>
                      <a:r>
                        <a:rPr lang="ru-RU" sz="160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Валериковна</a:t>
                      </a:r>
                      <a:r>
                        <a:rPr lang="ru-RU" sz="160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Чернышова</a:t>
                      </a:r>
                      <a:r>
                        <a:rPr lang="ru-RU" sz="160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Рарина</a:t>
                      </a:r>
                      <a:r>
                        <a:rPr lang="ru-RU" sz="160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Руслановна Ощепкова Анна Александровна Гунько Марина Григорьевна Богданова Ксения Владимировна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b="1" strike="noStrike" kern="0" spc="0" normalizeH="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1.08-10.08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trike="noStrike" kern="8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11.08-20.08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trike="noStrike" kern="8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21.08-30.08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trike="noStrike" kern="8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 – познавательная площадка «Мой Народ – мой Язык».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Познавательная площадка «Наши родовые корни».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Дневная-тематическая площадка  «Волонтеры»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 библиотечный клуб «Читай-станица»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Июнь, июль, август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85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Оценка эффективности пребывания детей в лагере:</a:t>
            </a:r>
            <a:b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Анализируются следующие показатели:</a:t>
            </a:r>
            <a:br>
              <a:rPr kumimoji="1" lang="ru-RU" altLang="ru-RU" sz="2400" b="0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4837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</a:pP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Физическое развитие ребёнка</a:t>
            </a:r>
            <a:b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</a:b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Уровень физической подготовленности</a:t>
            </a:r>
            <a:b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</a:br>
            <a:r>
              <a:rPr kumimoji="1" lang="ru-RU" altLang="ru-RU" sz="2800" kern="0" dirty="0" err="1">
                <a:solidFill>
                  <a:srgbClr val="333333"/>
                </a:solidFill>
                <a:latin typeface="Times New Roman"/>
              </a:rPr>
              <a:t>Внутрилагерная</a:t>
            </a: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 заболеваемость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36331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994" y="188640"/>
            <a:ext cx="85854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ru-RU" sz="1200" b="1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Основания для разработки программы по организации отдыха, оздоровления и занятости детей и подростков в период оздоровительной кампании 2021год.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Постановление Главного государственного санитарного врача РФ от 22.03.2017 № 38 "О внесении изменений в СанПиН 2.4.4.2599-10, СанПиН 2.4.4.3155-13, СанПиН 2.4.4.3048-13, СанПиН 2.4.2.2842-11"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 Правительства РФ от 3 марта 2017 г. № 252 “О некоторых вопросах обеспечения безопасности туризма в Российской Федерации”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Приказ Минкультуры России от 05.04.2017 N 511 "Об утверждении общих требований к туристским маршрутам (другим маршрутам передвижения) для прохождения организованными группами детей и порядку организации их прохождения детьми, находящимися в организациях отдыха детей и их оздоровления, либо являющимися членами организованной группы несовершеннолетних туристов, а также к порядку уведомления уполномоченных органов государственной власти о месте, сроках и длительности прохождения таких маршрутов" (Зарегистрировано в Минюсте России 30.08.2017 N 48021)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Приказ Минобразования РСФСР от 13.07.1992 N 293 "Об утверждении нормативных документов по туристско-краеведческой деятельности"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Приказ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Минобрнауки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России от 13.07.2017 N 656 "Об утверждении примерных положений об организациях отдыха детей и их оздоровления"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Закон Краснодарского края от 29 марта 2005 г. N 849-КЗ "Об обеспечении прав детей на отдых и оздоровление в Краснодарском крае"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Письмо министерства образования, науки и молодежной политики Краснодарского края от 27.02.2019 № 47-01-13-3488/19 "Об организации деятельности профильных лагерей с дневным пребыванием, лагерей труда и отдыха, палаточных лагерей"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Приказ министерства образования, науки и молодежной политики Краснодарского края от 16.05.2019 № 1556 № О мерах по обеспечению безопасности, предупреждению несчастных случаев среди обучающихся образовательных организаций в летний период"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Распоряжение главы администрации (губернатора) Краснодарского края от 15 апреля 2014 г. N 120-р "Об организации отдыха, оздоровления и занятости детей в Краснодарском крае"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2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21288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91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61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Показатели оценки эффективности </a:t>
            </a:r>
            <a:r>
              <a:rPr kumimoji="1" lang="ru-RU" altLang="ru-RU" sz="2000" b="1" u="sng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  </a:t>
            </a:r>
            <a:r>
              <a:rPr kumimoji="1" lang="ru-RU" alt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оздоровления детей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Group 6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7157"/>
              </p:ext>
            </p:extLst>
          </p:nvPr>
        </p:nvGraphicFramePr>
        <p:xfrm>
          <a:off x="284385" y="1340768"/>
          <a:ext cx="8431213" cy="3576003"/>
        </p:xfrm>
        <a:graphic>
          <a:graphicData uri="http://schemas.openxmlformats.org/drawingml/2006/table">
            <a:tbl>
              <a:tblPr/>
              <a:tblGrid>
                <a:gridCol w="25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6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4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63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8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70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62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619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529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57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ребёнка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(лет)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смены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смены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Ортостатическая проба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 состояния сердечно-сосудистой системы)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Генча ЧДД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(задержка дыхания на выдохе)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физической подготовленности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(бег 100 м)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оздоровления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11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69132" y="260648"/>
            <a:ext cx="8856984" cy="642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Главным в воспитательной работе лагеря является ребенок и его стремление к реализации своих способностей и склонностей.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Воспитатели содействуют актуализации, развитию и проявлению ребенком своих личностных качеств, формированию его индивидуальности, субъективности, способности к нравственной и творческой реализации своих возможностей. Лагерь создает условия для развития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самоактуализированной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личности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Летний оздоровительный лагерь имеет свои определенные преимущества перед другими формами и средствами социально-педагогической работы. Прежде всего, они заключаются в том, что обстановка лагеря сильно отличается от привычной обстановки -это выражается в следующем: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тесное взаимодействие со своими наставниками, где возникает «зона доверия».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приобщение к здоровому и безопасному образу жизни – в естественных условиях социальной и природной среды.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активное общение с природой, способствующее укреплению их здоровья и повышению уровня экологической культуры.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отдых, развлечения и всевозможные хобби детей дают им возможность восстановить свои физические и душевные силы, заняться интересным делом.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новых навыков раскрыть потенциал своей личности.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3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402082"/>
            <a:ext cx="8064896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Предполагаемые конечные результаты реализации программы.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D3F641-D24D-4CFA-92E4-66CE1C626E79}"/>
              </a:ext>
            </a:extLst>
          </p:cNvPr>
          <p:cNvSpPr/>
          <p:nvPr/>
        </p:nvSpPr>
        <p:spPr>
          <a:xfrm>
            <a:off x="611560" y="90872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полноценного отдыха детей; общее оздоровление воспитанников, укрепление их здоровья.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физических и психологических сил детей и подростков, развитие лидерских и организаторских качеств, приобретение новых знаний. Развитие творческих способностей, детской самостоятельности и самодеятельности.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участниками смены умений и навыков индивидуальной и коллективно творческой и трудовой деятельности, самоуправления, социальной активности.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микроклимата в едином образовательном пространстве школы.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рост участников смены.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детей из группы риска.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навыки управления и взаимопомощи в ходе деятельности разновозрастных отрядов.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роста негативных социальных явлений среди детей и профилактика дорожно-транспортного травматизма.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недостатков психофизического развития;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письма и чтения;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мотивации учащихся к учебе.</a:t>
            </a:r>
          </a:p>
        </p:txBody>
      </p:sp>
    </p:spTree>
    <p:extLst>
      <p:ext uri="{BB962C8B-B14F-4D97-AF65-F5344CB8AC3E}">
        <p14:creationId xmlns:p14="http://schemas.microsoft.com/office/powerpoint/2010/main" val="233599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402082"/>
            <a:ext cx="8064896" cy="480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направлений лагеря дневного пребывания направлено на развитие личности ребенка и коррекция недостатков устной и письменной речи, включение его в разнообразие человеческих отношений и межличностное общение со сверстниками. Детский лагерь, учитывая его специфическую деятельность, может дать детям определенную целостную систему через погружение ребенка в атмосферу игры и познавательной деятельности дружеского микросоциума.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8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3050" y="359659"/>
            <a:ext cx="777686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rbel" pitchFamily="34" charset="0"/>
                <a:cs typeface="Times New Roman" panose="02020603050405020304" pitchFamily="18" charset="0"/>
              </a:rPr>
              <a:t>Список л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итературы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Артамонова Л.Е.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Летний лагерь: Организация , работа вожатого, сценарии мероприятий: 1-11 классы - Летний лагерь -М., 2007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Губина Е. А. Летний оздоровительный лагерь (нормативно-правовая база).-Волгоград: издательство « Учитель», 2006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Гиринин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Л.Е.,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Л.Н. Вообрази себе. Поиграем – помечтаем. – М., 2001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Гусева Н.А. Тренинг предупреждения вредных привычек у детей. –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СнП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2003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Гузенко А.П. Как сделать отдых детей незабываемым праздником. Волгоград: Учитель, 2007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Дубровина И.В. -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развивающая работа с детьми - М., 1999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Коган М.С.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 игрой круглый год в школе и на каникулах: Внеклассные мероприятия на каждый месяц учебного года. – М., 2008 г.</a:t>
            </a:r>
            <a:endParaRPr lang="ru-RU" alt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Козлова Ю.В., Ярошенко В.В., Туристский клуб школьников: Пособие для руководителя.- М.: ТЦ сфера, 2004. -  (Библиотека вожатого)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Коваленко В.И. Младшие школьники после уроков. – М., 2007 г.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Кулаченко М.П.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Учебник для вожатого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М., 2007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Куликов В.М.,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Ротштейн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Л.М., Школа туристских вожаков: Учеб.-метод. пособие – М.: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изд. Центр ВЛАДОС, 1999. – (Воспитание и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доп.образование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детей).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Лобачева С.И.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Жиренко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О.Е.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Справочник вожатого: Организация работы. – М., 2008 г.</a:t>
            </a:r>
            <a:endParaRPr lang="ru-RU" alt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Луговская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Ю.П.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Детские праздники в школе, летнем лагере и дома: Мы бросаем скуке вызов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М., 2006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Непомнящий Н.И. Становление личности ребенка. – М., 2004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Пашнина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 В.М.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Отдыхаем на "отлично"!: Праздники и развлечения в летнем лагере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М., 2008 г.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9560" y="332656"/>
            <a:ext cx="2411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664" y="824057"/>
            <a:ext cx="855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 дневным пребыванием – это сфера активного отдыха ребенка, которая дает ему возможность раскрыться, приблизиться к высоким уровням самоуважения и самореализации, является частью социальной среды, в которой дети реализуют свои возможности и индивидуальные, физические, социальные потребности.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летний лагерь с дневным пребыванием - пространство для оздоровления, развития художественного, технического, социального творчества детей, с другой - форма организации  свободного времени детей разного возраста, пола и уровня развития, их летнего отдыха.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отдых является неотъемлемой составляющей всей жизнедеятельности ребёнка, он рассматривается как особая сфера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-оздоровительной деятельности, направленная на разработку и  внедрение современных личностно-ориентированных технологий в рамках организации воспитательной деятельности с детьми.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 дневным пребыванием  должен иметь возможность наиболее полно удовлетворить интерес детей к определенной области знаний, творчества или искусства в сочетании с оздоровительным отдыхом в кругу сверстников, чтобы каждый ребенок мог продемонстрировать  свои способности и талант, приобрести новых друзей, новый социальный опыт.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лагерь с дневным пребыванием  призван обеспечивать развитие, воспитание и оздоровление   детей в летний период, предоставить им полноценный и содержательный отдых в привычных социальных условиях и решить ряд психолого-педагогических, методических и управленческих задач: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воспитательную среду, благоприятную для формирования  нравственной культуры ребенка, духовной основы его развития;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максимальное количество школьников к осознанному выбору здорового образа жизни;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формирования и развития социально-адаптированной личности, для развития навыков эффективного взаимодействия с окружающим миром;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предоставить широкий спектр дополнительных образовательных услуг, способствующих  творческой самореализации, самовыражению и самосовершенствованию каждого участника смены, личностному и профессиональному самоопределению подростков.</a:t>
            </a:r>
          </a:p>
          <a:p>
            <a:endParaRPr lang="ru-RU" sz="1400" b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9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02097"/>
            <a:ext cx="8083381" cy="463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latin typeface="Monotype Corsiva" panose="03010101010201010101" pitchFamily="66" charset="0"/>
              </a:rPr>
              <a:t>создать условия для организованного отдыха учащихся в летний период, укрепления физического, психического и эмоционального здоровья детей, развития речи, творческих способностей детей. Предупреждение правонарушений учащихся. Развитие потребности в здоровом образе жизни.</a:t>
            </a:r>
          </a:p>
          <a:p>
            <a:pPr lvl="0"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alt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5854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3910D"/>
                </a:solidFill>
              </a:rPr>
              <a:t>ЦЕЛЬ: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5C0F66-9A5E-4D53-91B2-6CA9762DF1E1}"/>
              </a:ext>
            </a:extLst>
          </p:cNvPr>
          <p:cNvSpPr/>
          <p:nvPr/>
        </p:nvSpPr>
        <p:spPr>
          <a:xfrm>
            <a:off x="503548" y="1628800"/>
            <a:ext cx="8136904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Создание системы психологического, логопедического, физического оздоровления детей в условиях временного коллектива;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Преодолеть разрыв между физическим и духовным развитием детей посредством игры, познавательной деятельностью;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Формирование у школьников навыков общения и толерантности;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Утверждение в сознании школьников нравственной и культурной ценности;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  Привитие навыков здорового образа жизни, укрепление здоровья;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 Приобщение ребят к творческим видам деятельности, развитие творческого мышления;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  Развитие и укрепление связей школы, семьи, учреждений дополнительного образования, культуры.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755576" y="378490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u="sng" kern="0" dirty="0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Ожидаемый результат</a:t>
            </a:r>
            <a:r>
              <a:rPr kumimoji="1" lang="ru-RU" altLang="ru-RU" sz="4400" b="1" kern="0" dirty="0">
                <a:solidFill>
                  <a:srgbClr val="57896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детям радость, новые впечатления, отдых, заряд бодрости.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60240"/>
            <a:ext cx="9144000" cy="4725144"/>
          </a:xfrm>
        </p:spPr>
      </p:pic>
      <p:sp>
        <p:nvSpPr>
          <p:cNvPr id="3" name="Прямоугольник 2"/>
          <p:cNvSpPr/>
          <p:nvPr/>
        </p:nvSpPr>
        <p:spPr>
          <a:xfrm>
            <a:off x="608642" y="548680"/>
            <a:ext cx="831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организации деятельности лагеря с дневным пребыванием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Лагерь с дневным пребыванием (школьный лагерь) - располагается на базе школы №24. Функционирует только в дневное время. В течение дня дети питаются, занимаются в различных кружках, секциях, занимаются творческой, научной и трудовой деятельностью, ездят на экскурсии и т.д.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реализации программ  детского отдыха и оздоровления   необходимо соблюдать следующие принципы организации и содержания деятельности: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1.Принцип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гуманизации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отношений - построение всех отношений на основе уважения и доверия к человеку, на стремлении привести его к успеху через идею гуманного подхода к ребёнку, родителям. Сотрудникам лагеря необходимо психологическое переосмысление всех основных компонентов педагогического процесса.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2.Принцип многообразия видов, форм и содержания деятельности - развитие доминирующих способностей, интересов и потребностей (интеллектуально-познавательные, художественно-творческие,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организаторско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-лидерские) детей, чему помогают выступления на концертных площадках, проведение трудовых десантов, разработка социально-значимых проектов, занятия в кружках, участие в различных мероприятиях. Все это имеет четко выраженный результат, способствует самоутверждению личности, позволяет проявить творчество и самостоятельность.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10202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3. Принцип творчества и свободы выбора – позволяет детям: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выбирать различную познавательную деятельность;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определять значимые досугово-развлекательные мероприятия;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выбирать и распределять роли участников коллективных дел и деловых игр (организатор, эксперт, рекламный агент, консультант, костюмер, оформитель, социолог и т.д.);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использовать различные формы участия в оздоровительных программах (обливание, зарядка, шейпинг, массаж, спортивные секции, купание 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</a:rPr>
              <a:t>д.р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.).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4. Принцип социальной активности - включение обучающихся в социально-значимую деятельность  при проведении разноплановых  просветительских, оздоровительных, спортивных и досуговых мероприятий.   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5. Принцип взаимосвязи педагогического и детского коллективов -  формирование временных групп по подготовке и проведению различных мероприятий (часы здоровья, дискуссионные клубы, олимпиады, ролевые игры), создание служб по  пропаганде, освещению жизнедеятельности в лагере (газета, телевидение, информационный бюллетень) и организации творческих коллективов (концертных групп, театральных студий и т.д.).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6. Принцип комплексности оздоровления и воспитания - распределение времени на организацию оздоровительной и воспитательной работы,  учитывающей все группы поставленных задач, оценка эффективности пребывания детей в лагере. </a:t>
            </a:r>
          </a:p>
        </p:txBody>
      </p:sp>
    </p:spTree>
    <p:extLst>
      <p:ext uri="{BB962C8B-B14F-4D97-AF65-F5344CB8AC3E}">
        <p14:creationId xmlns:p14="http://schemas.microsoft.com/office/powerpoint/2010/main" val="310827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Лагеря с дневным пребыванием классифицируются на оздоровительные, труда и отдыха, туристические, трудовые бригады, профильные, интеллектуально-познавательные.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Лагерь труда и отдыха</a:t>
            </a:r>
            <a:r>
              <a:rPr lang="ru-RU" sz="1600" dirty="0">
                <a:latin typeface="Times New Roman"/>
                <a:ea typeface="Times New Roman"/>
              </a:rPr>
              <a:t>. Форма практического приобретения обучающимися и воспитанниками трудовых навыков, вовлечения их в общественно-полезную деятельность, сочетающая формирование у обучающихся навыков здорового образа жизни.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rbel"/>
              </a:rPr>
              <a:t>  Трудовое воспитание - процесс вовлечения детей в разнообразные педагогически организованные виды общественно полезного труда с целью передачи им минимума трудовых умений, навыков, развития трудолюбия, других нравственных качеств, эстетического отношения к целям, процессу и результатом труда. Участники лагеря получают дополнительную возможность пройти раньше других летнюю практику в школе.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orbel"/>
              </a:rPr>
              <a:t> Основные формы организации работы: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orbel"/>
              </a:rPr>
              <a:t>- бытовой </a:t>
            </a:r>
            <a:r>
              <a:rPr lang="ru-RU" sz="1600" b="1" dirty="0" err="1">
                <a:latin typeface="Times New Roman"/>
                <a:ea typeface="Corbel"/>
              </a:rPr>
              <a:t>самообслуживающий</a:t>
            </a:r>
            <a:r>
              <a:rPr lang="ru-RU" sz="1600" b="1" dirty="0">
                <a:latin typeface="Times New Roman"/>
                <a:ea typeface="Corbel"/>
              </a:rPr>
              <a:t> труд, </a:t>
            </a:r>
            <a:endParaRPr lang="ru-RU" sz="1600" b="1" dirty="0">
              <a:latin typeface="Times New Roman"/>
              <a:ea typeface="Times New Roman"/>
            </a:endParaRPr>
          </a:p>
          <a:p>
            <a:r>
              <a:rPr lang="ru-RU" sz="1600" b="1" dirty="0">
                <a:latin typeface="Times New Roman"/>
                <a:ea typeface="Corbel"/>
              </a:rPr>
              <a:t>- общественно значимый труд: трудовые акции, десанты, рейды по благоустройству территории, оказанию помощи одиноким гражданам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31620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3034</Words>
  <Application>Microsoft Office PowerPoint</Application>
  <PresentationFormat>Экран (4:3)</PresentationFormat>
  <Paragraphs>254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新細明體</vt:lpstr>
      <vt:lpstr>Arial</vt:lpstr>
      <vt:lpstr>Calibri</vt:lpstr>
      <vt:lpstr>Corbel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50</cp:revision>
  <dcterms:created xsi:type="dcterms:W3CDTF">2014-05-16T14:39:08Z</dcterms:created>
  <dcterms:modified xsi:type="dcterms:W3CDTF">2022-04-21T13:59:02Z</dcterms:modified>
</cp:coreProperties>
</file>