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1" r:id="rId8"/>
    <p:sldId id="262" r:id="rId9"/>
    <p:sldId id="272" r:id="rId10"/>
    <p:sldId id="270" r:id="rId11"/>
    <p:sldId id="269" r:id="rId12"/>
    <p:sldId id="263" r:id="rId13"/>
    <p:sldId id="268" r:id="rId14"/>
    <p:sldId id="271" r:id="rId15"/>
    <p:sldId id="276" r:id="rId16"/>
    <p:sldId id="264" r:id="rId17"/>
    <p:sldId id="274" r:id="rId18"/>
    <p:sldId id="273" r:id="rId19"/>
    <p:sldId id="280" r:id="rId20"/>
    <p:sldId id="279" r:id="rId21"/>
    <p:sldId id="278" r:id="rId22"/>
    <p:sldId id="282" r:id="rId23"/>
    <p:sldId id="275" r:id="rId24"/>
    <p:sldId id="277" r:id="rId25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729"/>
    <a:srgbClr val="FFD525"/>
    <a:srgbClr val="33910D"/>
    <a:srgbClr val="FFFFFF"/>
    <a:srgbClr val="FFD10D"/>
    <a:srgbClr val="FFFF99"/>
    <a:srgbClr val="FFFF66"/>
    <a:srgbClr val="BCFF79"/>
    <a:srgbClr val="A9FF53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54" y="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2EF13-143B-459E-8484-E3EA4AA5AD64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E151D-3CCF-4F5E-A975-7DEB389D84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minobr.krasnodar.ru/presscenter/media/meropriyatiya/mesyachnik-oboronno-massovoy-i-voenno-patrioticheskoy-raboty/&#1047;&#1072;&#1082;&#1086;&#1085;%20&#1050;&#1088;&#1072;&#1089;&#1085;&#1086;&#1076;&#1072;&#1088;&#1089;&#1082;&#1086;&#1075;&#1086;%20&#1082;&#1088;&#1072;&#1103;%20&#1086;&#1090;%2029%20&#1084;&#1072;&#1088;&#1090;&#1072;%202005%20&#1075;.%20N%20849-&#1050;&#1047;.rtf" TargetMode="External"/><Relationship Id="rId3" Type="http://schemas.openxmlformats.org/officeDocument/2006/relationships/hyperlink" Target="https://minobr.krasnodar.ru/presscenter/media/meropriyatiya/mesyachnik-oboronno-massovoy-i-voenno-patrioticheskoy-raboty/postanovleniye_no_38_ot_22_03_2017.pdf" TargetMode="External"/><Relationship Id="rId7" Type="http://schemas.openxmlformats.org/officeDocument/2006/relationships/hyperlink" Target="https://minobr.krasnodar.ru/presscenter/media/meropriyatiya/mesyachnik-oboronno-massovoy-i-voenno-patrioticheskoy-raboty/prikaz_no_656_ot_13072017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inobr.krasnodar.ru/presscenter/media/meropriyatiya/mesyachnik-oboronno-massovoy-i-voenno-patrioticheskoy-raboty/prikaz_minobrazovaniya_no_293_ob_utverzhdenii_normativnykh_dokumentov_po_turistsko-krayevedcheskoy_deyatelnosti.pdf" TargetMode="External"/><Relationship Id="rId11" Type="http://schemas.openxmlformats.org/officeDocument/2006/relationships/hyperlink" Target="https://minobr.krasnodar.ru/presscenter/media/meropriyatiya/mesyachnik-oboronno-massovoy-i-voenno-patrioticheskoy-raboty/&#1056;&#1072;&#1089;&#1087;&#1086;&#1088;&#1103;&#1078;&#1077;&#1085;&#1080;&#1077;%20&#1075;&#1083;&#1072;&#1074;&#1099;%20&#1072;&#1076;&#1084;&#1080;&#1085;&#1080;&#1089;&#1090;&#1088;&#1072;&#1094;&#1080;&#1080;%20(&#1075;&#1091;&#1073;&#1077;&#1088;&#1085;&#1072;&#1090;&#1086;&#1088;&#1072;)%20&#1050;&#1088;&#1072;&#1089;&#1085;&#1086;&#1076;&#1072;&#1088;&#1089;&#1082;&#1086;&#1075;&#1086;%20&#1082;&#1088;&#1072;&#1103;%20&#8470;%20120-&#1088;.rtf" TargetMode="External"/><Relationship Id="rId5" Type="http://schemas.openxmlformats.org/officeDocument/2006/relationships/hyperlink" Target="https://minobr.krasnodar.ru/presscenter/media/meropriyatiya/mesyachnik-oboronno-massovoy-i-voenno-patrioticheskoy-raboty/prikaz_minkultury_rossii_511.pdf" TargetMode="External"/><Relationship Id="rId10" Type="http://schemas.openxmlformats.org/officeDocument/2006/relationships/hyperlink" Target="https://minobr.krasnodar.ru/presscenter/media/meropriyatiya/mesyachnik-oboronno-massovoy-i-voenno-patrioticheskoy-raboty/&#1055;&#1088;&#1080;&#1082;&#1072;&#1079;%201556%20&#1073;&#1077;&#1079;&#1086;&#1087;&#1072;&#1089;&#1085;&#1086;&#1089;&#1090;&#1100;-&#1083;&#1077;&#1090;&#1086;.docx" TargetMode="External"/><Relationship Id="rId4" Type="http://schemas.openxmlformats.org/officeDocument/2006/relationships/hyperlink" Target="https://minobr.krasnodar.ru/presscenter/media/meropriyatiya/mesyachnik-oboronno-massovoy-i-voenno-patrioticheskoy-raboty/postanovleniye_uchet_mchs.pdf" TargetMode="External"/><Relationship Id="rId9" Type="http://schemas.openxmlformats.org/officeDocument/2006/relationships/hyperlink" Target="https://minobr.krasnodar.ru/presscenter/media/meropriyatiya/mesyachnik-oboronno-massovoy-i-voenno-patrioticheskoy-raboty/&#1087;&#1080;&#1089;&#1100;&#1084;&#1086;%20&#1052;&#1054;&#1053;%20&#1080;%20&#1052;&#1055;%20&#1050;&#1050;%20&#8470;%2047-01-13-3488%20&#1086;&#1073;%20&#1086;&#1088;&#1075;&#1072;&#1085;&#1080;&#1079;&#1072;&#1094;&#1080;&#1080;%20&#1083;&#1072;&#1075;&#1077;&#1088;&#1077;&#1081;.pd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html:file://C:\Documents%20and%20Settings\&#1040;&#1076;&#1084;&#1080;&#1085;&#1080;&#1089;&#1090;&#1088;&#1072;&#1090;&#1086;&#1088;\&#1056;&#1072;&#1073;&#1086;&#1095;&#1080;&#1081;%20&#1089;&#1090;&#1086;&#1083;\&#1072;&#1072;&#1072;.mht!/persons/in/76346/" TargetMode="External"/><Relationship Id="rId13" Type="http://schemas.openxmlformats.org/officeDocument/2006/relationships/hyperlink" Target="mhtml:file://C:\Documents%20and%20Settings\&#1040;&#1076;&#1084;&#1080;&#1085;&#1080;&#1089;&#1090;&#1088;&#1072;&#1090;&#1086;&#1088;\&#1056;&#1072;&#1073;&#1086;&#1095;&#1080;&#1081;%20&#1089;&#1090;&#1086;&#1083;\&#1074;&#1072;&#1074;.mht!/persons/in/68801/" TargetMode="External"/><Relationship Id="rId3" Type="http://schemas.openxmlformats.org/officeDocument/2006/relationships/hyperlink" Target="mhtml:file://C:\Documents%20and%20Settings\&#1040;&#1076;&#1084;&#1080;&#1085;&#1080;&#1089;&#1090;&#1088;&#1072;&#1090;&#1086;&#1088;\&#1056;&#1072;&#1073;&#1086;&#1095;&#1080;&#1081;%20&#1089;&#1090;&#1086;&#1083;\&#1074;&#1072;&#1074;.mht!/persons/in/80118/" TargetMode="External"/><Relationship Id="rId7" Type="http://schemas.openxmlformats.org/officeDocument/2006/relationships/hyperlink" Target="mhtml:file://C:\Documents%20and%20Settings\&#1040;&#1076;&#1084;&#1080;&#1085;&#1080;&#1089;&#1090;&#1088;&#1072;&#1090;&#1086;&#1088;\&#1056;&#1072;&#1073;&#1086;&#1095;&#1080;&#1081;%20&#1089;&#1090;&#1086;&#1083;\&#1072;&#1072;&#1072;.mht!/books/item/in/361965/" TargetMode="External"/><Relationship Id="rId12" Type="http://schemas.openxmlformats.org/officeDocument/2006/relationships/hyperlink" Target="mhtml:file://C:\Documents%20and%20Settings\&#1040;&#1076;&#1084;&#1080;&#1085;&#1080;&#1089;&#1090;&#1088;&#1072;&#1090;&#1086;&#1088;\&#1056;&#1072;&#1073;&#1086;&#1095;&#1080;&#1081;%20&#1089;&#1090;&#1086;&#1083;\&#1074;&#1072;&#1074;.mht!/books/item/in/44015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html:file://C:\Documents%20and%20Settings\&#1040;&#1076;&#1084;&#1080;&#1085;&#1080;&#1089;&#1090;&#1088;&#1072;&#1090;&#1086;&#1088;\&#1056;&#1072;&#1073;&#1086;&#1095;&#1080;&#1081;%20&#1089;&#1090;&#1086;&#1083;\&#1072;&#1072;&#1072;.mht!/persons/in/67842/" TargetMode="External"/><Relationship Id="rId11" Type="http://schemas.openxmlformats.org/officeDocument/2006/relationships/hyperlink" Target="mhtml:file://C:\Documents%20and%20Settings\&#1040;&#1076;&#1084;&#1080;&#1085;&#1080;&#1089;&#1090;&#1088;&#1072;&#1090;&#1086;&#1088;\&#1056;&#1072;&#1073;&#1086;&#1095;&#1080;&#1081;%20&#1089;&#1090;&#1086;&#1083;\&#1074;&#1072;&#1074;.mht!/persons/in/29868/" TargetMode="External"/><Relationship Id="rId5" Type="http://schemas.openxmlformats.org/officeDocument/2006/relationships/hyperlink" Target="mhtml:file://C:\Documents%20and%20Settings\&#1040;&#1076;&#1084;&#1080;&#1085;&#1080;&#1089;&#1090;&#1088;&#1072;&#1090;&#1086;&#1088;\&#1056;&#1072;&#1073;&#1086;&#1095;&#1080;&#1081;%20&#1089;&#1090;&#1086;&#1083;\&#1074;&#1072;&#1074;.mht!/books/item/in/42346/" TargetMode="External"/><Relationship Id="rId10" Type="http://schemas.openxmlformats.org/officeDocument/2006/relationships/hyperlink" Target="mhtml:file://C:\Documents%20and%20Settings\&#1040;&#1076;&#1084;&#1080;&#1085;&#1080;&#1089;&#1090;&#1088;&#1072;&#1090;&#1086;&#1088;\&#1056;&#1072;&#1073;&#1086;&#1095;&#1080;&#1081;%20&#1089;&#1090;&#1086;&#1083;\&#1072;&#1072;&#1072;.mht!/books/item/in/320132/" TargetMode="External"/><Relationship Id="rId4" Type="http://schemas.openxmlformats.org/officeDocument/2006/relationships/hyperlink" Target="mhtml:file://C:\Documents%20and%20Settings\&#1040;&#1076;&#1084;&#1080;&#1085;&#1080;&#1089;&#1090;&#1088;&#1072;&#1090;&#1086;&#1088;\&#1056;&#1072;&#1073;&#1086;&#1095;&#1080;&#1081;%20&#1089;&#1090;&#1086;&#1083;\&#1074;&#1072;&#1074;.mht!/persons/in/32116/" TargetMode="External"/><Relationship Id="rId9" Type="http://schemas.openxmlformats.org/officeDocument/2006/relationships/hyperlink" Target="mhtml:file://C:\Documents%20and%20Settings\&#1040;&#1076;&#1084;&#1080;&#1085;&#1080;&#1089;&#1090;&#1088;&#1072;&#1090;&#1086;&#1088;\&#1056;&#1072;&#1073;&#1086;&#1095;&#1080;&#1081;%20&#1089;&#1090;&#1086;&#1083;\&#1072;&#1072;&#1072;.mht!/persons/in/20556/" TargetMode="External"/><Relationship Id="rId14" Type="http://schemas.openxmlformats.org/officeDocument/2006/relationships/hyperlink" Target="mhtml:file://C:\Documents%20and%20Settings\&#1040;&#1076;&#1084;&#1080;&#1085;&#1080;&#1089;&#1090;&#1088;&#1072;&#1090;&#1086;&#1088;\&#1056;&#1072;&#1073;&#1086;&#1095;&#1080;&#1081;%20&#1089;&#1090;&#1086;&#1083;\&#1074;&#1072;&#1074;.mht!/books/item/in/360335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04554" y="404664"/>
            <a:ext cx="5939446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3200" b="1" kern="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Летняя кампания</a:t>
            </a:r>
            <a:br>
              <a:rPr lang="ru-RU" altLang="ru-RU" sz="3200" kern="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3200" b="1" kern="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МБОУ СОШ №24 </a:t>
            </a:r>
          </a:p>
          <a:p>
            <a:pPr algn="ctr"/>
            <a:r>
              <a:rPr lang="ru-RU" altLang="ru-RU" sz="3200" b="1" kern="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имени генерала </a:t>
            </a:r>
            <a:r>
              <a:rPr lang="ru-RU" altLang="ru-RU" sz="3200" b="1" kern="0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Н.Н.Раевского</a:t>
            </a:r>
            <a:br>
              <a:rPr lang="ru-RU" altLang="ru-RU" sz="3200" b="1" kern="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3200" b="1" kern="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 2023 году.</a:t>
            </a:r>
            <a:br>
              <a:rPr lang="ru-RU" altLang="ru-RU" sz="3200" kern="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36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6021288"/>
            <a:ext cx="7031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33910D"/>
                </a:solidFill>
              </a:rPr>
              <a:t>Заместитель директора по ВР    Горобец В.Г.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2132856"/>
            <a:ext cx="9144000" cy="4725144"/>
          </a:xfrm>
        </p:spPr>
      </p:pic>
      <p:sp>
        <p:nvSpPr>
          <p:cNvPr id="2" name="Прямоугольник 1"/>
          <p:cNvSpPr/>
          <p:nvPr/>
        </p:nvSpPr>
        <p:spPr>
          <a:xfrm>
            <a:off x="683567" y="136724"/>
            <a:ext cx="7766673" cy="6275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П</a:t>
            </a:r>
            <a:r>
              <a:rPr lang="ru-RU" dirty="0">
                <a:latin typeface="Times New Roman"/>
                <a:ea typeface="Corbel"/>
              </a:rPr>
              <a:t>риоритетным направлением деятельности является туристское направление, которое в сочетании с физкультурно-оздоровительными мероприятиями способствует созданию хорошего, эмоционально-окрашенного настроения у детей, развитию у них таких физических качеств, как ловкость, быстрота, выносливость.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orbel"/>
              </a:rPr>
              <a:t> Задачи туристской деятельности: </a:t>
            </a:r>
            <a:endParaRPr lang="ru-RU" sz="1600" b="1" dirty="0"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orbel"/>
              </a:rPr>
              <a:t>- получение навыков жизнеобеспечения в условиях природной среды, 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orbel"/>
              </a:rPr>
              <a:t>- обучение туристским навыкам; 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orbel"/>
              </a:rPr>
              <a:t>- приобретение навыков коллективной жизни в условиях тесного общения со сверстниками. 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orbel"/>
              </a:rPr>
              <a:t> </a:t>
            </a:r>
            <a:r>
              <a:rPr lang="ru-RU" b="1" dirty="0">
                <a:latin typeface="Times New Roman"/>
                <a:ea typeface="Corbel"/>
              </a:rPr>
              <a:t>Основные формы организации работы: туристическая эстафета; игра «Поиски клада»; туристическая игротека; туристический поход; экскурсия; </a:t>
            </a:r>
            <a:r>
              <a:rPr lang="ru-RU" b="1" dirty="0">
                <a:latin typeface="Times New Roman"/>
                <a:ea typeface="Times New Roman"/>
              </a:rPr>
              <a:t>полевой поход (водный, пеший, горный и т.п.), где проводится практическая отработкой  навыков, полученных на теоретических занятиях в течение года.</a:t>
            </a:r>
            <a:endParaRPr lang="ru-RU" sz="16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3958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2132856"/>
            <a:ext cx="9144000" cy="4725144"/>
          </a:xfrm>
        </p:spPr>
      </p:pic>
      <p:sp>
        <p:nvSpPr>
          <p:cNvPr id="2" name="Прямоугольник 1"/>
          <p:cNvSpPr/>
          <p:nvPr/>
        </p:nvSpPr>
        <p:spPr>
          <a:xfrm>
            <a:off x="611560" y="332656"/>
            <a:ext cx="792088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 Смены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живём в России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Достояние нашей страны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у нас сегодня праздник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вокруг нас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говорю на родном языке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мы сила</a:t>
            </a:r>
            <a:endParaRPr lang="ru-RU"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Профильный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лагерь подразумевает чётко определённую направленность деятельности детей: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Спортивно-оздоровительного направления (</a:t>
            </a:r>
            <a:r>
              <a:rPr lang="ru-RU" sz="1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физкультурно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– оздоровительная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Естественно-научная направленность (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эколого-биологическая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Художественно-эстетического направления;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Туристско-краеведческого направления (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краеведческая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Социально-гуманитарной направленности (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социально – педагогическая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Военно-патриотической направленности.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Он работает на базе различных кружков. В профильном лагере детей разделят на группы не по возрасту, а по увлечениям (профилю) и уровню подготовки. Ребёнок,  в течение сезона посещает какой-то кружок,  за это время он может получить знания в профильном лагере и заниматься любимым делом. Такой лагерь реализуется как образовательная и оздоровительная деятельность с творчески одаренными или социально активными детьми.</a:t>
            </a:r>
            <a:endParaRPr lang="ru-RU" sz="1600" b="1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78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2132856"/>
            <a:ext cx="9144000" cy="4725144"/>
          </a:xfrm>
        </p:spPr>
      </p:pic>
      <p:sp>
        <p:nvSpPr>
          <p:cNvPr id="2" name="Прямоугольник 1"/>
          <p:cNvSpPr/>
          <p:nvPr/>
        </p:nvSpPr>
        <p:spPr>
          <a:xfrm>
            <a:off x="1115616" y="-5196"/>
            <a:ext cx="763284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</a:rPr>
              <a:t>Профильный спортивный лагерь</a:t>
            </a:r>
            <a:r>
              <a:rPr lang="ru-RU" dirty="0">
                <a:latin typeface="Times New Roman"/>
                <a:ea typeface="Times New Roman"/>
              </a:rPr>
              <a:t>. Основное направление деятельности — спортивное (физкультурно-оздоровительное) развитие детей. При зачислении в лагерь детей делят на группы не только по возрасту, но и по уровню физической подготовки. </a:t>
            </a:r>
            <a:r>
              <a:rPr lang="ru-RU" dirty="0">
                <a:latin typeface="Times New Roman"/>
                <a:ea typeface="Corbel"/>
              </a:rPr>
              <a:t> Основной вид</a:t>
            </a:r>
            <a:r>
              <a:rPr lang="ru-RU" dirty="0">
                <a:latin typeface="Times New Roman"/>
                <a:ea typeface="Times New Roman"/>
              </a:rPr>
              <a:t> оздоровительно-образовательной деятельности осуществляющейся через в</a:t>
            </a:r>
            <a:r>
              <a:rPr lang="ru-RU" dirty="0">
                <a:latin typeface="Times New Roman"/>
                <a:ea typeface="Corbel"/>
              </a:rPr>
              <a:t>овлечение детей в различные формы физкультурно-оздоровительной работы, выработку и укрепление гигиенических навыков, расширение знаний об охране здоровья. </a:t>
            </a:r>
            <a:endParaRPr lang="ru-RU" dirty="0"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</a:pPr>
            <a:r>
              <a:rPr lang="ru-RU" dirty="0">
                <a:latin typeface="Times New Roman"/>
                <a:ea typeface="Corbel"/>
              </a:rPr>
              <a:t>Основные формы организации работы: утренняя гимнастика (зарядка), спортивные игры на спортивной площадке, подвижные игры на свежем воздухе, эстафеты, дни здоровья, туристские походы.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 проводится ежедневно в течение 10-15 минут: в хорошую погоду – на открытом воздухе, в непогоду – в проветриваемых помещениях. Основная задача этого режимного момента, помимо физического развития и закаливания, создание положительного эмоционального заряда и хорошего физического тонуса на весь день.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5285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2132856"/>
            <a:ext cx="9144000" cy="4725144"/>
          </a:xfrm>
        </p:spPr>
      </p:pic>
      <p:sp>
        <p:nvSpPr>
          <p:cNvPr id="2" name="Прямоугольник 1"/>
          <p:cNvSpPr/>
          <p:nvPr/>
        </p:nvSpPr>
        <p:spPr>
          <a:xfrm>
            <a:off x="475685" y="71902"/>
            <a:ext cx="8352928" cy="5115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Times New Roman"/>
              </a:rPr>
              <a:t>Культурно-познавательный лагерь</a:t>
            </a:r>
            <a:r>
              <a:rPr lang="ru-RU" sz="2000" dirty="0">
                <a:latin typeface="Times New Roman"/>
                <a:ea typeface="Times New Roman"/>
              </a:rPr>
              <a:t> – форма активного отдыха, где ведущими видами совместной деятельности педагога и обучающегося является нацеленность на творческое освоение мира. Этот вид лагеря организован в форме творческой мастерской, фестиваля, смотра, экскурсии и других форм организации жизнедеятельности обучающихся.       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Times New Roman"/>
              </a:rPr>
              <a:t>Интеллектуальный лагерь </a:t>
            </a:r>
            <a:r>
              <a:rPr lang="ru-RU" sz="2000" dirty="0">
                <a:latin typeface="Times New Roman"/>
                <a:ea typeface="Times New Roman"/>
              </a:rPr>
              <a:t>или</a:t>
            </a:r>
            <a:r>
              <a:rPr lang="ru-RU" sz="2000" b="1" i="1" dirty="0">
                <a:latin typeface="Times New Roman"/>
                <a:ea typeface="Times New Roman"/>
              </a:rPr>
              <a:t> «летняя школа»</a:t>
            </a:r>
            <a:r>
              <a:rPr lang="ru-RU" sz="2000" dirty="0">
                <a:latin typeface="Times New Roman"/>
                <a:ea typeface="Times New Roman"/>
              </a:rPr>
              <a:t>  – форма активного отдыха и освоения образовательных программ как предметных и интегративных (шахматы). Такой лагерь будет  для первоклассников и  для  ребят, желающих получить дополнительные знания (языковые, исторические) В обучающих лагерях у детей в день проходит 2 урока, но атмосфера на них достаточно расслабленная и неформальная. 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9312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2132856"/>
            <a:ext cx="9144000" cy="4725144"/>
          </a:xfrm>
        </p:spPr>
      </p:pic>
      <p:sp>
        <p:nvSpPr>
          <p:cNvPr id="2" name="Прямоугольник 1"/>
          <p:cNvSpPr/>
          <p:nvPr/>
        </p:nvSpPr>
        <p:spPr>
          <a:xfrm>
            <a:off x="2267744" y="332656"/>
            <a:ext cx="4171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600" b="1" u="sng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74053" dir="7257825" algn="ctr" rotWithShape="0">
                    <a:srgbClr val="FFFFFF"/>
                  </a:outerShdw>
                </a:effectLst>
                <a:latin typeface="Impact"/>
              </a:rPr>
              <a:t>МЫ  надеемся, что...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99318" y="1556792"/>
            <a:ext cx="78211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zh-TW" sz="2000" b="1" dirty="0">
                <a:solidFill>
                  <a:srgbClr val="333333"/>
                </a:solidFill>
                <a:latin typeface="Times New Roman" pitchFamily="18" charset="0"/>
              </a:rPr>
              <a:t>1. Дети хорошо отдохнут, укрепят своё здоровье и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zh-TW" sz="2000" b="1" dirty="0">
                <a:solidFill>
                  <a:srgbClr val="333333"/>
                </a:solidFill>
                <a:latin typeface="Times New Roman" pitchFamily="18" charset="0"/>
              </a:rPr>
              <a:t>получат навыки здорового образа  жизни.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zh-TW" sz="2000" b="1" dirty="0">
                <a:solidFill>
                  <a:srgbClr val="333333"/>
                </a:solidFill>
                <a:latin typeface="Times New Roman" pitchFamily="18" charset="0"/>
              </a:rPr>
              <a:t>2. Познакомятся с историей развития станицы Раевской.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zh-TW" sz="2000" b="1" dirty="0">
                <a:solidFill>
                  <a:srgbClr val="333333"/>
                </a:solidFill>
                <a:latin typeface="Times New Roman" pitchFamily="18" charset="0"/>
              </a:rPr>
              <a:t>3. Разовьют свои творческие способности.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zh-TW" sz="2000" b="1" dirty="0">
                <a:solidFill>
                  <a:srgbClr val="333333"/>
                </a:solidFill>
                <a:latin typeface="Times New Roman" pitchFamily="18" charset="0"/>
              </a:rPr>
              <a:t>4. Научатся общаться в разновозрастном коллективе,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zh-TW" sz="2000" b="1" dirty="0">
                <a:solidFill>
                  <a:srgbClr val="333333"/>
                </a:solidFill>
                <a:latin typeface="Times New Roman" pitchFamily="18" charset="0"/>
              </a:rPr>
              <a:t>строить свои взаимоотношения   со сверстниками,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zh-TW" sz="2000" b="1" dirty="0">
                <a:solidFill>
                  <a:srgbClr val="333333"/>
                </a:solidFill>
                <a:latin typeface="Times New Roman" pitchFamily="18" charset="0"/>
              </a:rPr>
              <a:t>анализировать и правильно оценивать поступки своих товарищей.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zh-TW" sz="2000" b="1" dirty="0">
                <a:solidFill>
                  <a:srgbClr val="333333"/>
                </a:solidFill>
                <a:latin typeface="Times New Roman" pitchFamily="18" charset="0"/>
              </a:rPr>
              <a:t>5. Станут ответственно относиться к порученному делу.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zh-TW" sz="2000" b="1" dirty="0">
                <a:solidFill>
                  <a:srgbClr val="333333"/>
                </a:solidFill>
                <a:latin typeface="Times New Roman" pitchFamily="18" charset="0"/>
              </a:rPr>
              <a:t>6. Появится стремление  активно участвовать в работе лагеря.</a:t>
            </a:r>
          </a:p>
        </p:txBody>
      </p:sp>
    </p:spTree>
    <p:extLst>
      <p:ext uri="{BB962C8B-B14F-4D97-AF65-F5344CB8AC3E}">
        <p14:creationId xmlns:p14="http://schemas.microsoft.com/office/powerpoint/2010/main" val="460069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9386" y="2026256"/>
            <a:ext cx="9134614" cy="4831744"/>
          </a:xfrm>
        </p:spPr>
      </p:pic>
      <p:sp>
        <p:nvSpPr>
          <p:cNvPr id="2" name="Прямоугольник 1"/>
          <p:cNvSpPr/>
          <p:nvPr/>
        </p:nvSpPr>
        <p:spPr>
          <a:xfrm>
            <a:off x="888959" y="620688"/>
            <a:ext cx="7256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2800" b="1" i="1" u="sng" kern="0" dirty="0">
                <a:solidFill>
                  <a:srgbClr val="004C2B"/>
                </a:solidFill>
                <a:latin typeface="Times New Roman"/>
                <a:ea typeface="+mj-ea"/>
                <a:cs typeface="+mj-cs"/>
              </a:rPr>
              <a:t>Спортивно-оздоровительное направление.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1782" y="1628800"/>
            <a:ext cx="7407696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78963"/>
              </a:buClr>
              <a:buFontTx/>
              <a:buChar char="•"/>
            </a:pPr>
            <a:r>
              <a:rPr kumimoji="1" lang="ru-RU" altLang="ru-RU" sz="2400" kern="0" dirty="0">
                <a:solidFill>
                  <a:srgbClr val="333333"/>
                </a:solidFill>
                <a:latin typeface="Times New Roman"/>
              </a:rPr>
              <a:t>В это направление входят мероприятия обще лагерного характера, пропагандирующий здоровый образ жизни. Разрабатываются и проводятся различные встречи, экскурсии, соревнования, конкурсные программы по физической культуре, ОБЖ, противопожарной безопасности, правилам дорожного движения, по оказанию первой медицинской помощи. С помощью спорта и физкультуры в лагере решаются задачи физического воспитания: укрепление здоровья, физическое развитие детей. Творчески подходя к делу, можно разнообразить, сделать увлекательной  самую обыкновенную утреннюю гимнастику.</a:t>
            </a:r>
          </a:p>
        </p:txBody>
      </p:sp>
    </p:spTree>
    <p:extLst>
      <p:ext uri="{BB962C8B-B14F-4D97-AF65-F5344CB8AC3E}">
        <p14:creationId xmlns:p14="http://schemas.microsoft.com/office/powerpoint/2010/main" val="1622360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9386" y="1052736"/>
            <a:ext cx="9134614" cy="5805264"/>
          </a:xfr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073465"/>
              </p:ext>
            </p:extLst>
          </p:nvPr>
        </p:nvGraphicFramePr>
        <p:xfrm>
          <a:off x="467544" y="1253323"/>
          <a:ext cx="8448327" cy="4950612"/>
        </p:xfrm>
        <a:graphic>
          <a:graphicData uri="http://schemas.openxmlformats.org/drawingml/2006/table">
            <a:tbl>
              <a:tblPr firstRow="1" firstCol="1" bandRow="1"/>
              <a:tblGrid>
                <a:gridCol w="3775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2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6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ФИО руководителя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Занятость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Название занятости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Возраст 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Перфильева Маргарита Альбертовна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01.06-22.06   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начальник лагеря  ЛДП (195+5+90=290)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7-11 лет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12-17 лет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Горулева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Альбина Александровна Мануйлова  Ольга Владимировна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01.06-22.06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Старший воспитатель старшая вожатая ЛДП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7-17 лет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7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Головкова Светлана Владимировна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Каменщикова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Наталья Сергеевна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01.06-22.06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ЛТО (35+5)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12-17 лет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Божко Людмила Владимировна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Гулакова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Илона Владимировна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1.07-14.07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Рембригада  (14+13)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14-16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2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Классный руководитель 10 класса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24.07-05.08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Тематическая площадка  «Дизайн школы и пришкольного участка».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14-17 лет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19490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Дневные и вечерние тематические площадки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Июнь, июль, август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 физ. воспитания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7-17 лет по отдельному плану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19490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Кобелева Вероника Геннадьевна</a:t>
                      </a:r>
                    </a:p>
                    <a:p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Сытник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Наталья Григорьевна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«Я- Исследователь» патриотическая площадка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7В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31856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1331640" y="326581"/>
            <a:ext cx="65059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Программы летней занятости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«Страна мальчишек и девчонок»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СОШ №24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921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2026256"/>
            <a:ext cx="9134614" cy="4831744"/>
          </a:xfr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054818"/>
              </p:ext>
            </p:extLst>
          </p:nvPr>
        </p:nvGraphicFramePr>
        <p:xfrm>
          <a:off x="485546" y="548680"/>
          <a:ext cx="8172907" cy="4058932"/>
        </p:xfrm>
        <a:graphic>
          <a:graphicData uri="http://schemas.openxmlformats.org/drawingml/2006/table">
            <a:tbl>
              <a:tblPr firstRow="1" firstCol="1" bandRow="1"/>
              <a:tblGrid>
                <a:gridCol w="3077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6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9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Коробейникова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Наталья Валерьевна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07.08 - 11.08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Интеллектуально- познавательная площадка «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Волонтеры»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strike="noStrike" kern="0" spc="0" normalizeH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Арутюнян </a:t>
                      </a:r>
                      <a:r>
                        <a:rPr lang="ru-RU" sz="1600" b="0" strike="noStrike" kern="0" spc="0" normalizeH="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Лусине</a:t>
                      </a:r>
                      <a:r>
                        <a:rPr lang="ru-RU" sz="1600" b="0" strike="noStrike" kern="0" spc="0" normalizeH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="0" strike="noStrike" kern="0" spc="0" normalizeH="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Валериковна</a:t>
                      </a:r>
                      <a:r>
                        <a:rPr lang="ru-RU" sz="1600" b="0" strike="noStrike" kern="0" spc="0" normalizeH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="0" strike="noStrike" kern="0" spc="0" normalizeH="0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Чернышова</a:t>
                      </a:r>
                      <a:r>
                        <a:rPr lang="ru-RU" sz="1600" b="0" strike="noStrike" kern="0" spc="0" normalizeH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Карина Руслановна Гунько Марина Григорьевна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strike="noStrike" kern="0" spc="0" normalizeH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Богданова Ксения Владимировна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03.07-07.07</a:t>
                      </a:r>
                    </a:p>
                    <a:p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10.07-14.07</a:t>
                      </a:r>
                    </a:p>
                    <a:p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17.07-21.07</a:t>
                      </a:r>
                    </a:p>
                    <a:p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24.07-28.07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Дневная – тематическая площадка «Юные растениеводы».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Дневная тематическая площадка «Новые Тимуровцы».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4990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strike="noStrike" kern="0" spc="0" normalizeH="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Малыхина Наталья Александровна</a:t>
                      </a: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strike="noStrike" kern="0" spc="0" normalizeH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Ощепкова Анна Александровна </a:t>
                      </a:r>
                      <a:endParaRPr lang="ru-RU" sz="1600" b="0" strike="noStrike" kern="0" spc="0" normalizeH="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strike="noStrike" kern="8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31.07- 11.08</a:t>
                      </a: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strike="noStrike" kern="800" baseline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strike="noStrike" kern="8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14.08-25.08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Интеллектуально – познавательная площадка «Занимательная математика».</a:t>
                      </a: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strike="noStrike" kern="8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Дневная-тематическая площадка  «Волонтеры Победы»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46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Арефьева Ольга Владимировна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Вильмс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Светлана Витальевна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Дрейт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Ольга Васильевна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Ражапова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Елена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Расимовна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05.06-09-06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13.06-16.06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19.06-23.06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26.06-30.06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Летняя практика (5 дней) с 9.00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Летняя школа. (5 дней) 2 урока с 11.00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Интеллектуально – познавательная площадка «Хочу все знать» 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(5 дней)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858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9386" y="1844824"/>
            <a:ext cx="9134614" cy="5013176"/>
          </a:xfr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766314"/>
              </p:ext>
            </p:extLst>
          </p:nvPr>
        </p:nvGraphicFramePr>
        <p:xfrm>
          <a:off x="1115616" y="548680"/>
          <a:ext cx="7272808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3591981909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142937896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321306022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6582942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Шоршунова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Маргарита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Акифовна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01.08 - 04.08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Интеллектуально-познавательная площадка «По странам и континентам»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12-13лет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511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Гутмахер Дарья Владимировна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01.08 - 04.08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Интеллектуально-познавательная площадка «Я познаю мир»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12-13лет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843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Пирогова Мария Анатольевна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07.08 - 11.08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Интеллектуально-познавательная площадка «Умный счет»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12-13лет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115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Ветрова Евгения Дмитриевна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07.08 - 11.08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Интеллектуально-познавательная площадка «ПДД»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12-13лет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739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Коробейникова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Наталья Валерьевна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14.08 - 18.08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Интеллектуально-познавательная площадка «Мы учимся дружить»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12-13лет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609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Воротынцева Елена Александровна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14.08 - 18.08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Интеллектуально-познавательная площадка «Веселая</a:t>
                      </a:r>
                      <a:r>
                        <a:rPr lang="ru-RU" sz="1400" b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математика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12-13лет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694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Белякова Виктория Андреевна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21.08 - 25.08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Интеллектуально-познавательная площадка «Чистая</a:t>
                      </a:r>
                      <a:r>
                        <a:rPr lang="ru-RU" sz="1400" b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речь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12-13лет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973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850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9386" y="2026256"/>
            <a:ext cx="9134614" cy="4831744"/>
          </a:xfrm>
        </p:spPr>
      </p:pic>
      <p:sp>
        <p:nvSpPr>
          <p:cNvPr id="2" name="Прямоугольник 1"/>
          <p:cNvSpPr/>
          <p:nvPr/>
        </p:nvSpPr>
        <p:spPr>
          <a:xfrm>
            <a:off x="1259632" y="404664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2400" b="1" i="0" u="sng" strike="noStrike" kern="0" cap="none" spc="0" normalizeH="0" baseline="0" noProof="0" dirty="0">
                <a:ln>
                  <a:noFill/>
                </a:ln>
                <a:solidFill>
                  <a:srgbClr val="004C2B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Оценка эффективности пребывания детей в лагере:</a:t>
            </a:r>
            <a:br>
              <a:rPr kumimoji="1" lang="ru-RU" altLang="ru-RU" sz="2400" b="1" i="0" u="sng" strike="noStrike" kern="0" cap="none" spc="0" normalizeH="0" baseline="0" noProof="0" dirty="0">
                <a:ln>
                  <a:noFill/>
                </a:ln>
                <a:solidFill>
                  <a:srgbClr val="004C2B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1" lang="ru-RU" altLang="ru-RU" sz="2400" b="1" i="0" u="sng" strike="noStrike" kern="0" cap="none" spc="0" normalizeH="0" baseline="0" noProof="0" dirty="0">
                <a:ln>
                  <a:noFill/>
                </a:ln>
                <a:solidFill>
                  <a:srgbClr val="004C2B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Анализируются следующие показатели:</a:t>
            </a:r>
            <a:br>
              <a:rPr kumimoji="1" lang="ru-RU" altLang="ru-RU" sz="2400" b="0" i="0" u="sng" strike="noStrike" kern="0" cap="none" spc="0" normalizeH="0" baseline="0" noProof="0" dirty="0">
                <a:ln>
                  <a:noFill/>
                </a:ln>
                <a:solidFill>
                  <a:srgbClr val="004C2B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274837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578963"/>
              </a:buClr>
            </a:pPr>
            <a:r>
              <a:rPr kumimoji="1" lang="ru-RU" altLang="ru-RU" sz="2800" kern="0" dirty="0">
                <a:solidFill>
                  <a:srgbClr val="333333"/>
                </a:solidFill>
                <a:latin typeface="Times New Roman"/>
              </a:rPr>
              <a:t>Физическое развитие ребёнка</a:t>
            </a:r>
            <a:br>
              <a:rPr kumimoji="1" lang="ru-RU" altLang="ru-RU" sz="2800" kern="0" dirty="0">
                <a:solidFill>
                  <a:srgbClr val="333333"/>
                </a:solidFill>
                <a:latin typeface="Times New Roman"/>
              </a:rPr>
            </a:br>
            <a:r>
              <a:rPr kumimoji="1" lang="ru-RU" altLang="ru-RU" sz="2800" kern="0" dirty="0">
                <a:solidFill>
                  <a:srgbClr val="333333"/>
                </a:solidFill>
                <a:latin typeface="Times New Roman"/>
              </a:rPr>
              <a:t>Уровень физической подготовленности</a:t>
            </a:r>
            <a:br>
              <a:rPr kumimoji="1" lang="ru-RU" altLang="ru-RU" sz="2800" kern="0" dirty="0">
                <a:solidFill>
                  <a:srgbClr val="333333"/>
                </a:solidFill>
                <a:latin typeface="Times New Roman"/>
              </a:rPr>
            </a:br>
            <a:r>
              <a:rPr kumimoji="1" lang="ru-RU" altLang="ru-RU" sz="2800" kern="0" dirty="0" err="1">
                <a:solidFill>
                  <a:srgbClr val="333333"/>
                </a:solidFill>
                <a:latin typeface="Times New Roman"/>
              </a:rPr>
              <a:t>Внутрилагерная</a:t>
            </a:r>
            <a:r>
              <a:rPr kumimoji="1" lang="ru-RU" altLang="ru-RU" sz="2800" kern="0" dirty="0">
                <a:solidFill>
                  <a:srgbClr val="333333"/>
                </a:solidFill>
                <a:latin typeface="Times New Roman"/>
              </a:rPr>
              <a:t> заболеваемость</a:t>
            </a:r>
          </a:p>
        </p:txBody>
      </p:sp>
    </p:spTree>
    <p:extLst>
      <p:ext uri="{BB962C8B-B14F-4D97-AF65-F5344CB8AC3E}">
        <p14:creationId xmlns:p14="http://schemas.microsoft.com/office/powerpoint/2010/main" val="3633140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994" y="188640"/>
            <a:ext cx="858549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ru-RU" altLang="ru-RU" sz="1200" b="1" kern="0" dirty="0">
                <a:solidFill>
                  <a:srgbClr val="004C2B"/>
                </a:solidFill>
                <a:latin typeface="Times New Roman"/>
                <a:ea typeface="+mj-ea"/>
                <a:cs typeface="+mj-cs"/>
              </a:rPr>
              <a:t>Основания для разработки программы по организации отдыха, оздоровления и занятости детей и подростков в период оздоровительной кампании 2021год.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Постановление Главного государственного санитарного врача РФ от 22.03.2017 № 38 "О внесении изменений в СанПиН 2.4.4.2599-10, СанПиН 2.4.4.3155-13, СанПиН 2.4.4.3048-13, СанПиН 2.4.2.2842-11"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Постановление Правительства РФ от 3 марта 2017 г. № 252 “О некоторых вопросах обеспечения безопасности туризма в Российской Федерации”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Приказ Минкультуры России от 05.04.2017 N 511 "Об утверждении общих требований к туристским маршрутам (другим маршрутам передвижения) для прохождения организованными группами детей и порядку организации их прохождения детьми, находящимися в организациях отдыха детей и их оздоровления, либо являющимися членами организованной группы несовершеннолетних туристов, а также к порядку уведомления уполномоченных органов государственной власти о месте, сроках и длительности прохождения таких маршрутов" (Зарегистрировано в Минюсте России 30.08.2017 N 48021)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Приказ Минобразования РСФСР от 13.07.1992 N 293 "Об утверждении нормативных документов по туристско-краеведческой деятельности"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Приказ </a:t>
            </a:r>
            <a:r>
              <a:rPr lang="ru-RU" sz="12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Минобрнауки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России от 13.07.2017 N 656 "Об утверждении примерных положений об организациях отдыха детей и их оздоровления"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Закон Краснодарского края от 29 марта 2005 г. N 849-КЗ "Об обеспечении прав детей на отдых и оздоровление в Краснодарском крае"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Письмо министерства образования, науки и молодежной политики Краснодарского края от 27.02.2019 № 47-01-13-3488/19 "Об организации деятельности профильных лагерей с дневным пребыванием, лагерей труда и отдыха, палаточных лагерей"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Приказ министерства образования, науки и молодежной политики Краснодарского края от 16.05.2019 № 1556 № О мерах по обеспечению безопасности, предупреждению несчастных случаев среди обучающихся образовательных организаций в летний период"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Распоряжение главы администрации (губернатора) Краснодарского края от 15 апреля 2014 г. N 120-р "Об организации отдыха, оздоровления и занятости детей в Краснодарском крае"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1200" b="1" kern="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6021288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33910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3261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9386" y="2026256"/>
            <a:ext cx="9134614" cy="4831744"/>
          </a:xfr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2000" b="1" i="0" u="sng" strike="noStrike" kern="0" cap="none" spc="0" normalizeH="0" baseline="0" noProof="0" dirty="0">
                <a:ln>
                  <a:noFill/>
                </a:ln>
                <a:solidFill>
                  <a:srgbClr val="004C2B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Показатели оценки эффективности </a:t>
            </a:r>
            <a:r>
              <a:rPr kumimoji="1" lang="ru-RU" altLang="ru-RU" sz="2000" b="1" u="sng" kern="0" dirty="0">
                <a:solidFill>
                  <a:srgbClr val="004C2B"/>
                </a:solidFill>
                <a:latin typeface="Times New Roman"/>
                <a:ea typeface="+mj-ea"/>
                <a:cs typeface="+mj-cs"/>
              </a:rPr>
              <a:t>  </a:t>
            </a:r>
            <a:r>
              <a:rPr kumimoji="1" lang="ru-RU" altLang="ru-RU" sz="2000" b="1" i="0" u="sng" strike="noStrike" kern="0" cap="none" spc="0" normalizeH="0" baseline="0" noProof="0" dirty="0">
                <a:ln>
                  <a:noFill/>
                </a:ln>
                <a:solidFill>
                  <a:srgbClr val="004C2B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оздоровления детей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4" name="Group 6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77157"/>
              </p:ext>
            </p:extLst>
          </p:nvPr>
        </p:nvGraphicFramePr>
        <p:xfrm>
          <a:off x="284385" y="1340768"/>
          <a:ext cx="8431213" cy="3576003"/>
        </p:xfrm>
        <a:graphic>
          <a:graphicData uri="http://schemas.openxmlformats.org/drawingml/2006/table">
            <a:tbl>
              <a:tblPr/>
              <a:tblGrid>
                <a:gridCol w="255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9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46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33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09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30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30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63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464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146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639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464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987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2703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7623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6195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9529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8574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10715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Фамилия, имя ребёнка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(лет)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 смены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Окончание смены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Ортостатическая проба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 состояния сердечно-сосудистой системы)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Проба Генча ЧДД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(задержка дыхания на выдохе)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физической подготовленности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(бег 100 м)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Эффективность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оздоровления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1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окончание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окончание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Окончание 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заболеваеие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выраженный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слабый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114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9386" y="2026256"/>
            <a:ext cx="9134614" cy="4831744"/>
          </a:xfrm>
        </p:spPr>
      </p:pic>
      <p:sp>
        <p:nvSpPr>
          <p:cNvPr id="2" name="Прямоугольник 1"/>
          <p:cNvSpPr/>
          <p:nvPr/>
        </p:nvSpPr>
        <p:spPr>
          <a:xfrm>
            <a:off x="269132" y="260648"/>
            <a:ext cx="8856984" cy="6421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Главным в воспитательной работе лагеря является ребенок и его стремление к реализации своих способностей и склонностей.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Воспитатели содействуют актуализации, развитию и проявлению ребенком своих личностных качеств, формированию его индивидуальности, субъективности, способности к нравственной и творческой реализации своих возможностей. Лагерь создает условия для развития </a:t>
            </a:r>
            <a:r>
              <a:rPr lang="ru-RU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самоактуализированной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личности ребенка.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Летний оздоровительный лагерь имеет свои определенные преимущества перед другими формами и средствами социально-педагогической работы. Прежде всего, они заключаются в том, что обстановка лагеря сильно отличается от привычной обстановки -это выражается в следующем: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тесное взаимодействие со своими наставниками, где возникает «зона доверия».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приобщение к здоровому и безопасному образу жизни – в естественных условиях социальной и природной среды.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активное общение с природой, способствующее укреплению их здоровья и повышению уровня экологической культуры.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отдых, развлечения и всевозможные хобби детей дают им возможность восстановить свои физические и душевные силы, заняться интересным делом.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развитие новых навыков раскрыть потенциал своей личности.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530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9386" y="2026256"/>
            <a:ext cx="9134614" cy="4831744"/>
          </a:xfrm>
        </p:spPr>
      </p:pic>
      <p:sp>
        <p:nvSpPr>
          <p:cNvPr id="2" name="Прямоугольник 1"/>
          <p:cNvSpPr/>
          <p:nvPr/>
        </p:nvSpPr>
        <p:spPr>
          <a:xfrm>
            <a:off x="251520" y="402082"/>
            <a:ext cx="8064896" cy="76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Предполагаемые конечные результаты реализации программы.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D3F641-D24D-4CFA-92E4-66CE1C626E79}"/>
              </a:ext>
            </a:extLst>
          </p:cNvPr>
          <p:cNvSpPr/>
          <p:nvPr/>
        </p:nvSpPr>
        <p:spPr>
          <a:xfrm>
            <a:off x="611560" y="908720"/>
            <a:ext cx="81369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полноценного отдыха детей; общее оздоровление воспитанников, укрепление их здоровья.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физических и психологических сил детей и подростков, развитие лидерских и организаторских качеств, приобретение новых знаний. Развитие творческих способностей, детской самостоятельности и самодеятельности.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участниками смены умений и навыков индивидуальной и коллективно творческой и трудовой деятельности, самоуправления, социальной активности.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психологического микроклимата в едином образовательном пространстве школы.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Личностный рост участников смены.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Занятость детей из группы риска.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навыки управления и взаимопомощи в ходе деятельности разновозрастных отрядов.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роста негативных социальных явлений среди детей и профилактика дорожно-транспортного травматизма.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недостатков психофизического развития;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письма и чтения;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мотивации учащихся к учебе.</a:t>
            </a:r>
          </a:p>
        </p:txBody>
      </p:sp>
    </p:spTree>
    <p:extLst>
      <p:ext uri="{BB962C8B-B14F-4D97-AF65-F5344CB8AC3E}">
        <p14:creationId xmlns:p14="http://schemas.microsoft.com/office/powerpoint/2010/main" val="2335990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9386" y="2026256"/>
            <a:ext cx="9134614" cy="4831744"/>
          </a:xfrm>
        </p:spPr>
      </p:pic>
      <p:sp>
        <p:nvSpPr>
          <p:cNvPr id="2" name="Прямоугольник 1"/>
          <p:cNvSpPr/>
          <p:nvPr/>
        </p:nvSpPr>
        <p:spPr>
          <a:xfrm>
            <a:off x="251520" y="402082"/>
            <a:ext cx="8640960" cy="443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направлений лагеря дневного пребывания направлено на развитие личности ребенка и коррекция недостатков устной и письменной речи, включение его в разнообразие человеческих отношений и межличностное общение со сверстниками. Детский лагерь, учитывая его специфическую деятельность, может дать детям определенную целостную систему через погружение ребенка в атмосферу игры и познавательной деятельности дружеского микросоциума.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83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9386" y="2026256"/>
            <a:ext cx="9134614" cy="4831744"/>
          </a:xfr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43050" y="359659"/>
            <a:ext cx="7776864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orbel" pitchFamily="34" charset="0"/>
                <a:cs typeface="Times New Roman" panose="02020603050405020304" pitchFamily="18" charset="0"/>
              </a:rPr>
              <a:t>Список л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итературы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Артамонова Л.Е.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Летний лагерь: Организация , работа вожатого, сценарии мероприятий: 1-11 классы - Летний лагерь -М., 2007 г.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Губина Е. А. Летний оздоровительный лагерь (нормативно-правовая база).-Волгоград: издательство « Учитель», 2006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6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Гиринин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Л.Е., </a:t>
            </a:r>
            <a:r>
              <a:rPr lang="ru-RU" altLang="ru-RU" sz="16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Ситникова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Л.Н. Вообрази себе. Поиграем – помечтаем. – М., 2001 г.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Гусева Н.А. Тренинг предупреждения вредных привычек у детей. – </a:t>
            </a:r>
            <a:r>
              <a:rPr lang="ru-RU" altLang="ru-RU" sz="16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СнП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., 2003 г.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Гузенко А.П. Как сделать отдых детей незабываемым праздником. Волгоград: Учитель, 2007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Дубровина И.В. - </a:t>
            </a:r>
            <a:r>
              <a:rPr lang="ru-RU" altLang="ru-RU" sz="16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Психокоррекционная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 развивающая работа с детьми - М., 1999 г.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Коган М.С.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С игрой круглый год в школе и на каникулах: Внеклассные мероприятия на каждый месяц учебного года. – М., 2008 г.</a:t>
            </a:r>
            <a:endParaRPr lang="ru-RU" altLang="ru-RU" sz="16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Козлова Ю.В., Ярошенко В.В., Туристский клуб школьников: Пособие для руководителя.- М.: ТЦ сфера, 2004. -  (Библиотека вожатого)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Коваленко В.И. Младшие школьники после уроков. – М., 2007 г. 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Кулаченко М.П.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Учебник для вожатого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М., 2007 г.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Куликов В.М., </a:t>
            </a:r>
            <a:r>
              <a:rPr lang="ru-RU" altLang="ru-RU" sz="16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Ротштейн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Л.М., Школа туристских вожаков: Учеб.-метод. пособие – М.: </a:t>
            </a:r>
            <a:r>
              <a:rPr lang="ru-RU" altLang="ru-RU" sz="16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Гуманит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изд. Центр ВЛАДОС, 1999. – (Воспитание и </a:t>
            </a:r>
            <a:r>
              <a:rPr lang="ru-RU" altLang="ru-RU" sz="16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доп.образование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детей).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Лобачева С.И.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Жиренко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 О.Е.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Справочник вожатого: Организация работы. – М., 2008 г.</a:t>
            </a:r>
            <a:endParaRPr lang="ru-RU" altLang="ru-RU" sz="16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ru-RU" altLang="ru-RU" sz="16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Луговская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 Ю.П.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Детские праздники в школе, летнем лагере и дома: Мы бросаем скуке вызов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– М., 2006 г.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Непомнящий Н.И. Становление личности ребенка. – М., 2004 г.</a:t>
            </a:r>
          </a:p>
          <a:p>
            <a:pPr>
              <a:buFont typeface="Calibri" pitchFamily="34" charset="0"/>
              <a:buAutoNum type="arabicPeriod"/>
            </a:pPr>
            <a:r>
              <a:rPr lang="ru-RU" altLang="ru-RU" sz="16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Пашнина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 В.М.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Отдыхаем на "отлично"!: Праздники и развлечения в летнем лагере</a:t>
            </a:r>
            <a:r>
              <a:rPr lang="ru-RU" altLang="ru-RU" sz="1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– М., 2008 г.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99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39560" y="332656"/>
            <a:ext cx="2411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9664" y="824057"/>
            <a:ext cx="85583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Лагерь с дневным пребыванием – это сфера активного отдыха ребенка, которая дает ему возможность раскрыться, приблизиться к высоким уровням самоуважения и самореализации, является частью социальной среды, в которой дети реализуют свои возможности и индивидуальные, физические, социальные потребности.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одной стороны летний лагерь с дневным пребыванием - пространство для оздоровления, развития художественного, технического, социального творчества детей, с другой - форма организации  свободного времени детей разного возраста, пола и уровня развития, их летнего отдыха.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Летний отдых является неотъемлемой составляющей всей жизнедеятельности ребёнка, он рассматривается как особая сфера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-оздоровительной деятельности, направленная на разработку и  внедрение современных личностно-ориентированных технологий в рамках организации воспитательной деятельности с детьми.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Лагерь с дневным пребыванием  должен иметь возможность наиболее полно удовлетворить интерес детей к определенной области знаний, творчества или искусства в сочетании с оздоровительным отдыхом в кругу сверстников, чтобы каждый ребенок мог продемонстрировать  свои способности и талант, приобрести новых друзей, новый социальный опыт.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лагерь с дневным пребыванием  призван обеспечивать развитие, воспитание и оздоровление   детей в летний период, предоставить им полноценный и содержательный отдых в привычных социальных условиях и решить ряд психолого-педагогических, методических и управленческих задач: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создать воспитательную среду, благоприятную для формирования  нравственной культуры ребенка, духовной основы его развития;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привлечь максимальное количество школьников к осознанному выбору здорового образа жизни;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условия для формирования и развития социально-адаптированной личности, для развития навыков эффективного взаимодействия с окружающим миром;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предоставить широкий спектр дополнительных образовательных услуг, способствующих  творческой самореализации, самовыражению и самосовершенствованию каждого участника смены, личностному и профессиональному самоопределению подростков.</a:t>
            </a:r>
          </a:p>
          <a:p>
            <a:endParaRPr lang="ru-RU" sz="1400" b="1" dirty="0">
              <a:solidFill>
                <a:srgbClr val="3391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98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02097"/>
            <a:ext cx="8083381" cy="4632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3200" b="1" dirty="0">
                <a:latin typeface="Monotype Corsiva" panose="03010101010201010101" pitchFamily="66" charset="0"/>
              </a:rPr>
              <a:t>создать условия для организованного отдыха учащихся в летний период, укрепления физического, психического и эмоционального здоровья детей, развития речи, творческих способностей детей. Предупреждение правонарушений учащихся. Развитие потребности в здоровом образе жизни.</a:t>
            </a:r>
          </a:p>
          <a:p>
            <a:pPr lvl="0" algn="ctr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ru-RU" altLang="ru-RU" sz="3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358540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33910D"/>
                </a:solidFill>
              </a:rPr>
              <a:t>ЦЕЛЬ: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75C0F66-9A5E-4D53-91B2-6CA9762DF1E1}"/>
              </a:ext>
            </a:extLst>
          </p:cNvPr>
          <p:cNvSpPr/>
          <p:nvPr/>
        </p:nvSpPr>
        <p:spPr>
          <a:xfrm>
            <a:off x="503548" y="1628800"/>
            <a:ext cx="8136904" cy="4411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</a:p>
          <a:p>
            <a:pPr marL="180340" indent="-180340" algn="just">
              <a:spcBef>
                <a:spcPts val="150"/>
              </a:spcBef>
              <a:spcAft>
                <a:spcPts val="600"/>
              </a:spcAft>
              <a:tabLst>
                <a:tab pos="18034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Создание системы психологического, логопедического, физического оздоровления детей в условиях временного коллектива;</a:t>
            </a:r>
          </a:p>
          <a:p>
            <a:pPr marL="180340" indent="-180340" algn="just">
              <a:spcBef>
                <a:spcPts val="150"/>
              </a:spcBef>
              <a:spcAft>
                <a:spcPts val="600"/>
              </a:spcAft>
              <a:tabLst>
                <a:tab pos="18034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Преодолеть разрыв между физическим и духовным развитием детей посредством игры, познавательной деятельностью;</a:t>
            </a:r>
          </a:p>
          <a:p>
            <a:pPr marL="180340" indent="-180340" algn="just">
              <a:spcBef>
                <a:spcPts val="150"/>
              </a:spcBef>
              <a:spcAft>
                <a:spcPts val="600"/>
              </a:spcAft>
              <a:tabLst>
                <a:tab pos="18034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 Формирование у школьников навыков общения и толерантности;</a:t>
            </a:r>
          </a:p>
          <a:p>
            <a:pPr marL="180340" indent="-180340" algn="just">
              <a:spcBef>
                <a:spcPts val="150"/>
              </a:spcBef>
              <a:spcAft>
                <a:spcPts val="600"/>
              </a:spcAft>
              <a:tabLst>
                <a:tab pos="18034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 Утверждение в сознании школьников нравственной и культурной ценности;</a:t>
            </a:r>
          </a:p>
          <a:p>
            <a:pPr marL="180340" indent="-180340" algn="just">
              <a:spcBef>
                <a:spcPts val="150"/>
              </a:spcBef>
              <a:spcAft>
                <a:spcPts val="600"/>
              </a:spcAft>
              <a:tabLst>
                <a:tab pos="18034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  Привитие навыков здорового образа жизни, укрепление здоровья;</a:t>
            </a:r>
          </a:p>
          <a:p>
            <a:pPr marL="180340" indent="-180340" algn="just">
              <a:spcBef>
                <a:spcPts val="150"/>
              </a:spcBef>
              <a:spcAft>
                <a:spcPts val="600"/>
              </a:spcAft>
              <a:tabLst>
                <a:tab pos="18034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 Приобщение ребят к творческим видам деятельности, развитие творческого мышления;</a:t>
            </a:r>
          </a:p>
          <a:p>
            <a:pPr marL="180340" indent="-180340" algn="just">
              <a:spcBef>
                <a:spcPts val="150"/>
              </a:spcBef>
              <a:spcAft>
                <a:spcPts val="600"/>
              </a:spcAft>
              <a:tabLst>
                <a:tab pos="18034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7.  Развитие и укрепление связей школы, семьи, учреждений дополнительного образования, культуры.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2132856"/>
            <a:ext cx="9144000" cy="4725144"/>
          </a:xfrm>
        </p:spPr>
      </p:pic>
      <p:sp>
        <p:nvSpPr>
          <p:cNvPr id="2" name="Прямоугольник 1"/>
          <p:cNvSpPr/>
          <p:nvPr/>
        </p:nvSpPr>
        <p:spPr>
          <a:xfrm>
            <a:off x="755576" y="378490"/>
            <a:ext cx="55446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4400" b="1" u="sng" kern="0" dirty="0">
                <a:solidFill>
                  <a:srgbClr val="0066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Ожидаемый результат</a:t>
            </a:r>
            <a:r>
              <a:rPr kumimoji="1" lang="ru-RU" altLang="ru-RU" sz="4400" b="1" kern="0" dirty="0">
                <a:solidFill>
                  <a:srgbClr val="57896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Подарить детям радость, новые впечатления, отдых, заряд бодрости.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2160240"/>
            <a:ext cx="9144000" cy="4725144"/>
          </a:xfrm>
        </p:spPr>
      </p:pic>
      <p:sp>
        <p:nvSpPr>
          <p:cNvPr id="3" name="Прямоугольник 2"/>
          <p:cNvSpPr/>
          <p:nvPr/>
        </p:nvSpPr>
        <p:spPr>
          <a:xfrm>
            <a:off x="608642" y="548680"/>
            <a:ext cx="83164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Принципы организации деятельности лагеря с дневным пребыванием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Лагерь с дневным пребыванием (школьный лагерь) - располагается на базе школы №24 имени генерала </a:t>
            </a:r>
            <a:r>
              <a:rPr lang="ru-RU" sz="16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Н.Н.Раевского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Функционирует только в дневное время. В течение дня дети питаются, занимаются в различных кружках, секциях, занимаются творческой, научной и трудовой деятельностью, ездят на экскурсии и т.д. 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 реализации программ  детского отдыха и оздоровления   необходимо соблюдать следующие принципы организации и содержания деятельности: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1.Принцип </a:t>
            </a:r>
            <a:r>
              <a:rPr lang="ru-RU" sz="16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гуманизации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отношений - построение всех отношений на основе уважения и доверия к человеку, на стремлении привести его к успеху через идею гуманного подхода к ребёнку, родителям. Сотрудникам лагеря необходимо психологическое переосмысление всех основных компонентов педагогического процесса. 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2.Принцип многообразия видов, форм и содержания деятельности - развитие доминирующих способностей, интересов и потребностей (интеллектуально-познавательные, художественно-творческие, </a:t>
            </a:r>
            <a:r>
              <a:rPr lang="ru-RU" sz="16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организаторско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-лидерские) детей, чему помогают выступления на концертных площадках, проведение трудовых десантов, разработка социально-значимых проектов, занятия в кружках, участие в различных мероприятиях. Все это имеет четко выраженный результат, способствует самоутверждению личности, позволяет проявить творчество и самостоятельность. </a:t>
            </a:r>
          </a:p>
        </p:txBody>
      </p:sp>
    </p:spTree>
    <p:extLst>
      <p:ext uri="{BB962C8B-B14F-4D97-AF65-F5344CB8AC3E}">
        <p14:creationId xmlns:p14="http://schemas.microsoft.com/office/powerpoint/2010/main" val="2102021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2132856"/>
            <a:ext cx="9144000" cy="4725144"/>
          </a:xfrm>
        </p:spPr>
      </p:pic>
      <p:sp>
        <p:nvSpPr>
          <p:cNvPr id="2" name="Прямоугольник 1"/>
          <p:cNvSpPr/>
          <p:nvPr/>
        </p:nvSpPr>
        <p:spPr>
          <a:xfrm>
            <a:off x="611560" y="836712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3. Принцип творчества и свободы выбора – позволяет детям:</a:t>
            </a:r>
          </a:p>
          <a:p>
            <a:pPr lvl="0" indent="450215"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- выбирать различную познавательную деятельность;</a:t>
            </a:r>
          </a:p>
          <a:p>
            <a:pPr lvl="0" indent="450215"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- определять значимые досугово-развлекательные мероприятия;</a:t>
            </a:r>
          </a:p>
          <a:p>
            <a:pPr lvl="0" indent="450215"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- выбирать и распределять роли участников коллективных дел и деловых игр (организатор, эксперт, рекламный агент, консультант, костюмер, оформитель, социолог и т.д.);</a:t>
            </a:r>
          </a:p>
          <a:p>
            <a:pPr lvl="0" indent="450215"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- использовать различные формы участия в оздоровительных программах (обливание, зарядка, шейпинг, массаж, спортивные секции, купание и </a:t>
            </a:r>
            <a:r>
              <a:rPr lang="ru-RU" sz="1600" dirty="0" err="1">
                <a:solidFill>
                  <a:prstClr val="black"/>
                </a:solidFill>
                <a:latin typeface="Times New Roman"/>
                <a:ea typeface="Times New Roman"/>
              </a:rPr>
              <a:t>д.р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.).</a:t>
            </a:r>
          </a:p>
          <a:p>
            <a:pPr lvl="0" indent="450215"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4. Принцип социальной активности - включение обучающихся в социально-значимую деятельность  при проведении разноплановых  просветительских, оздоровительных, спортивных и досуговых мероприятий.   </a:t>
            </a:r>
          </a:p>
          <a:p>
            <a:pPr lvl="0" indent="450215"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5. Принцип взаимосвязи педагогического и детского коллективов -  формирование временных групп по подготовке и проведению различных мероприятий (часы здоровья, дискуссионные клубы, олимпиады, ролевые игры), создание служб по  пропаганде, освещению жизнедеятельности в лагере (газета, телевидение, информационный бюллетень) и организации творческих коллективов (концертных групп, театральных студий и т.д.).</a:t>
            </a:r>
          </a:p>
          <a:p>
            <a:pPr lvl="0" indent="450215"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6. Принцип комплексности оздоровления и воспитания - распределение времени на организацию оздоровительной и воспитательной работы,  учитывающей все группы поставленных задач, оценка эффективности пребывания детей в лагере. </a:t>
            </a:r>
          </a:p>
        </p:txBody>
      </p:sp>
    </p:spTree>
    <p:extLst>
      <p:ext uri="{BB962C8B-B14F-4D97-AF65-F5344CB8AC3E}">
        <p14:creationId xmlns:p14="http://schemas.microsoft.com/office/powerpoint/2010/main" val="3108278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2132856"/>
            <a:ext cx="9144000" cy="4725144"/>
          </a:xfrm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79928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Лагеря с дневным пребыванием классифицируются на оздоровительные, труда и отдыха, туристические, трудовые бригады, профильные, интеллектуально-познавательные. 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</a:rPr>
              <a:t>Лагерь труда и отдыха</a:t>
            </a:r>
            <a:r>
              <a:rPr lang="ru-RU" sz="1600" dirty="0">
                <a:latin typeface="Times New Roman"/>
                <a:ea typeface="Times New Roman"/>
              </a:rPr>
              <a:t>. Форма практического приобретения обучающимися и воспитанниками трудовых навыков, вовлечения их в общественно-полезную деятельность, сочетающая формирование у обучающихся навыков здорового образа жизни.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orbel"/>
              </a:rPr>
              <a:t>  Трудовое воспитание - процесс вовлечения детей в разнообразные педагогически организованные виды общественно полезного труда с целью передачи им минимума трудовых умений, навыков, развития трудолюбия, других нравственных качеств, эстетического отношения к целям, процессу и результатом труда. Участники лагеря получают дополнительную возможность пройти раньше других летнюю практику в школе.</a:t>
            </a:r>
            <a:endParaRPr lang="ru-RU" sz="1600" dirty="0"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Corbel"/>
              </a:rPr>
              <a:t> Основные формы организации работы: </a:t>
            </a:r>
            <a:endParaRPr lang="ru-RU" sz="1600" b="1" dirty="0"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Corbel"/>
              </a:rPr>
              <a:t>- бытовой само обслуживающий труд, </a:t>
            </a:r>
            <a:endParaRPr lang="ru-RU" sz="1600" b="1" dirty="0">
              <a:latin typeface="Times New Roman"/>
              <a:ea typeface="Times New Roman"/>
            </a:endParaRPr>
          </a:p>
          <a:p>
            <a:r>
              <a:rPr lang="ru-RU" sz="1600" b="1" dirty="0">
                <a:latin typeface="Times New Roman"/>
                <a:ea typeface="Corbel"/>
              </a:rPr>
              <a:t>- общественно значимый труд: трудовые акции, десанты, рейды по благоустройству территории, оказанию помощи одиноким гражданам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8316209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c4de36cff1ec7125447e19f5a46e3d31a6810c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</TotalTime>
  <Words>3065</Words>
  <Application>Microsoft Office PowerPoint</Application>
  <PresentationFormat>Экран (4:3)</PresentationFormat>
  <Paragraphs>272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新細明體</vt:lpstr>
      <vt:lpstr>Arial</vt:lpstr>
      <vt:lpstr>Calibri</vt:lpstr>
      <vt:lpstr>Corbel</vt:lpstr>
      <vt:lpstr>Impact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User</cp:lastModifiedBy>
  <cp:revision>95</cp:revision>
  <dcterms:created xsi:type="dcterms:W3CDTF">2014-05-16T14:39:08Z</dcterms:created>
  <dcterms:modified xsi:type="dcterms:W3CDTF">2023-05-24T11:40:12Z</dcterms:modified>
</cp:coreProperties>
</file>